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5" r:id="rId8"/>
    <p:sldId id="262" r:id="rId9"/>
    <p:sldId id="263" r:id="rId10"/>
    <p:sldId id="266" r:id="rId11"/>
    <p:sldId id="267" r:id="rId12"/>
    <p:sldId id="268" r:id="rId13"/>
    <p:sldId id="269" r:id="rId14"/>
    <p:sldId id="270" r:id="rId15"/>
    <p:sldId id="271" r:id="rId16"/>
    <p:sldId id="272" r:id="rId17"/>
    <p:sldId id="273" r:id="rId18"/>
    <p:sldId id="264"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165"/>
    <a:srgbClr val="659326"/>
    <a:srgbClr val="FA8F01"/>
    <a:srgbClr val="4AA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2" d="100"/>
          <a:sy n="102" d="100"/>
        </p:scale>
        <p:origin x="114"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Osobni\_PRACE\A-tom-dotaznik-2019\FINAL%20LEDEN%202020\nove%20graf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sobni\_PRACE\A-tom-dotaznik-2019\FINAL%20LEDEN%202020\nove%20graf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Osobni\_PRACE\A-tom-dotaznik-2019\FINAL%20LEDEN%202020\nove%20grafy.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Osobni\_PRACE\A-tom-dotaznik-2019\FINAL%20LEDEN%202020\nove%20graf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Osobni\_PRACE\A-tom-dotaznik-2019\FINAL%20LEDEN%202020\nove%20graf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Osobni\_PRACE\A-tom-dotaznik-2019\FINAL%20LEDEN%202020\nove%20grafy.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P:\janhu\Desktop\A-tom-dotaznik-2019\Veden&#237;%20odd&#237;l&#367;%20TOM%20(Odpov&#283;di)%20(automaticky%20ulo&#382;eno).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i="0" baseline="0" dirty="0">
                <a:solidFill>
                  <a:srgbClr val="1B3165"/>
                </a:solidFill>
                <a:effectLst/>
                <a:latin typeface="IBM Plex Sans Medium" panose="020B0603050203000203" pitchFamily="34" charset="-18"/>
              </a:rPr>
              <a:t>Zájem posunout se v </a:t>
            </a:r>
            <a:r>
              <a:rPr lang="cs-CZ" sz="1800" b="1" i="0" baseline="0" dirty="0" smtClean="0">
                <a:solidFill>
                  <a:srgbClr val="1B3165"/>
                </a:solidFill>
                <a:effectLst/>
                <a:latin typeface="IBM Plex Sans Medium" panose="020B0603050203000203" pitchFamily="34" charset="-18"/>
              </a:rPr>
              <a:t>hierarchii oddílu </a:t>
            </a:r>
            <a:r>
              <a:rPr lang="cs-CZ" sz="1800" b="1" i="0" baseline="0" dirty="0">
                <a:solidFill>
                  <a:srgbClr val="1B3165"/>
                </a:solidFill>
                <a:effectLst/>
                <a:latin typeface="IBM Plex Sans Medium" panose="020B0603050203000203" pitchFamily="34" charset="-18"/>
              </a:rPr>
              <a:t>dle věku</a:t>
            </a:r>
            <a:endParaRPr lang="cs-CZ" dirty="0">
              <a:solidFill>
                <a:srgbClr val="1B3165"/>
              </a:solidFill>
              <a:effectLst/>
              <a:latin typeface="IBM Plex Sans Medium" panose="020B0603050203000203" pitchFamily="34" charset="-18"/>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List1!$B$3</c:f>
              <c:strCache>
                <c:ptCount val="1"/>
                <c:pt idx="0">
                  <c:v>14 - 18 let</c:v>
                </c:pt>
              </c:strCache>
            </c:strRef>
          </c:tx>
          <c:spPr>
            <a:solidFill>
              <a:srgbClr val="6593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List1!$B$4:$B$7</c:f>
              <c:numCache>
                <c:formatCode>###0%</c:formatCode>
                <c:ptCount val="4"/>
                <c:pt idx="0">
                  <c:v>0.29629629629629628</c:v>
                </c:pt>
                <c:pt idx="1">
                  <c:v>0.41975308641975301</c:v>
                </c:pt>
                <c:pt idx="2">
                  <c:v>0.2839506172839506</c:v>
                </c:pt>
                <c:pt idx="3">
                  <c:v>0</c:v>
                </c:pt>
              </c:numCache>
            </c:numRef>
          </c:val>
          <c:extLst>
            <c:ext xmlns:c16="http://schemas.microsoft.com/office/drawing/2014/chart" uri="{C3380CC4-5D6E-409C-BE32-E72D297353CC}">
              <c16:uniqueId val="{00000000-0D3D-4A3E-AC5C-A53A6BC7C9DF}"/>
            </c:ext>
          </c:extLst>
        </c:ser>
        <c:ser>
          <c:idx val="1"/>
          <c:order val="1"/>
          <c:tx>
            <c:strRef>
              <c:f>List1!$C$3</c:f>
              <c:strCache>
                <c:ptCount val="1"/>
                <c:pt idx="0">
                  <c:v>19 a více let</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List1!$C$4:$C$7</c:f>
              <c:numCache>
                <c:formatCode>###0%</c:formatCode>
                <c:ptCount val="4"/>
                <c:pt idx="0">
                  <c:v>0.47524752475247523</c:v>
                </c:pt>
                <c:pt idx="1">
                  <c:v>0.42574257425742573</c:v>
                </c:pt>
                <c:pt idx="2">
                  <c:v>2.9702970297029702E-2</c:v>
                </c:pt>
                <c:pt idx="3">
                  <c:v>6.9306930693069313E-2</c:v>
                </c:pt>
              </c:numCache>
            </c:numRef>
          </c:val>
          <c:extLst>
            <c:ext xmlns:c16="http://schemas.microsoft.com/office/drawing/2014/chart" uri="{C3380CC4-5D6E-409C-BE32-E72D297353CC}">
              <c16:uniqueId val="{00000001-0D3D-4A3E-AC5C-A53A6BC7C9DF}"/>
            </c:ext>
          </c:extLst>
        </c:ser>
        <c:ser>
          <c:idx val="2"/>
          <c:order val="2"/>
          <c:tx>
            <c:strRef>
              <c:f>List1!$D$3</c:f>
              <c:strCache>
                <c:ptCount val="1"/>
                <c:pt idx="0">
                  <c:v>Věk neuveden</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List1!$D$4:$D$7</c:f>
              <c:numCache>
                <c:formatCode>###0%</c:formatCode>
                <c:ptCount val="4"/>
                <c:pt idx="0">
                  <c:v>0.5</c:v>
                </c:pt>
                <c:pt idx="1">
                  <c:v>0.4</c:v>
                </c:pt>
                <c:pt idx="2">
                  <c:v>0</c:v>
                </c:pt>
                <c:pt idx="3">
                  <c:v>0.1</c:v>
                </c:pt>
              </c:numCache>
            </c:numRef>
          </c:val>
          <c:extLst>
            <c:ext xmlns:c16="http://schemas.microsoft.com/office/drawing/2014/chart" uri="{C3380CC4-5D6E-409C-BE32-E72D297353CC}">
              <c16:uniqueId val="{00000002-0D3D-4A3E-AC5C-A53A6BC7C9DF}"/>
            </c:ext>
          </c:extLst>
        </c:ser>
        <c:dLbls>
          <c:showLegendKey val="0"/>
          <c:showVal val="0"/>
          <c:showCatName val="0"/>
          <c:showSerName val="0"/>
          <c:showPercent val="0"/>
          <c:showBubbleSize val="0"/>
        </c:dLbls>
        <c:gapWidth val="182"/>
        <c:axId val="39833696"/>
        <c:axId val="39834024"/>
      </c:barChart>
      <c:catAx>
        <c:axId val="39833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Light" panose="020B04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ExtraLight" panose="020B03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a:solidFill>
                  <a:srgbClr val="1B3165"/>
                </a:solidFill>
                <a:latin typeface="IBM Plex Sans Medium" panose="020B0603050203000203" pitchFamily="34" charset="-18"/>
              </a:rPr>
              <a:t>Zájem zastávat pozici HV dle současných pozic v oddílu</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List3!$A$6</c:f>
              <c:strCache>
                <c:ptCount val="1"/>
                <c:pt idx="0">
                  <c:v>Ne</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List3!$B$3:$D$3</c:f>
              <c:strCache>
                <c:ptCount val="3"/>
                <c:pt idx="0">
                  <c:v>Člen</c:v>
                </c:pt>
                <c:pt idx="1">
                  <c:v>Instruktor</c:v>
                </c:pt>
                <c:pt idx="2">
                  <c:v>Vedoucí</c:v>
                </c:pt>
              </c:strCache>
            </c:strRef>
          </c:cat>
          <c:val>
            <c:numRef>
              <c:f>List3!$B$6:$D$6</c:f>
              <c:numCache>
                <c:formatCode>###0%</c:formatCode>
                <c:ptCount val="3"/>
                <c:pt idx="0">
                  <c:v>1</c:v>
                </c:pt>
                <c:pt idx="1">
                  <c:v>0.69411764705882351</c:v>
                </c:pt>
                <c:pt idx="2">
                  <c:v>0.69767441860465107</c:v>
                </c:pt>
              </c:numCache>
            </c:numRef>
          </c:val>
          <c:extLst>
            <c:ext xmlns:c16="http://schemas.microsoft.com/office/drawing/2014/chart" uri="{C3380CC4-5D6E-409C-BE32-E72D297353CC}">
              <c16:uniqueId val="{00000000-A2FE-4159-921A-59399ED75E6F}"/>
            </c:ext>
          </c:extLst>
        </c:ser>
        <c:ser>
          <c:idx val="1"/>
          <c:order val="1"/>
          <c:tx>
            <c:strRef>
              <c:f>List3!$A$5</c:f>
              <c:strCache>
                <c:ptCount val="1"/>
                <c:pt idx="0">
                  <c:v>Ano, ale...</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List3!$B$3:$D$3</c:f>
              <c:strCache>
                <c:ptCount val="3"/>
                <c:pt idx="0">
                  <c:v>Člen</c:v>
                </c:pt>
                <c:pt idx="1">
                  <c:v>Instruktor</c:v>
                </c:pt>
                <c:pt idx="2">
                  <c:v>Vedoucí</c:v>
                </c:pt>
              </c:strCache>
            </c:strRef>
          </c:cat>
          <c:val>
            <c:numRef>
              <c:f>List3!$B$5:$D$5</c:f>
              <c:numCache>
                <c:formatCode>###0%</c:formatCode>
                <c:ptCount val="3"/>
                <c:pt idx="0">
                  <c:v>0</c:v>
                </c:pt>
                <c:pt idx="1">
                  <c:v>0.28235294117647058</c:v>
                </c:pt>
                <c:pt idx="2">
                  <c:v>0.27906976744186046</c:v>
                </c:pt>
              </c:numCache>
            </c:numRef>
          </c:val>
          <c:extLst>
            <c:ext xmlns:c16="http://schemas.microsoft.com/office/drawing/2014/chart" uri="{C3380CC4-5D6E-409C-BE32-E72D297353CC}">
              <c16:uniqueId val="{00000001-A2FE-4159-921A-59399ED75E6F}"/>
            </c:ext>
          </c:extLst>
        </c:ser>
        <c:ser>
          <c:idx val="2"/>
          <c:order val="2"/>
          <c:tx>
            <c:strRef>
              <c:f>List3!$A$4</c:f>
              <c:strCache>
                <c:ptCount val="1"/>
                <c:pt idx="0">
                  <c:v>Ano, bez debat</c:v>
                </c:pt>
              </c:strCache>
            </c:strRef>
          </c:tx>
          <c:spPr>
            <a:solidFill>
              <a:srgbClr val="FA8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List3!$B$3:$D$3</c:f>
              <c:strCache>
                <c:ptCount val="3"/>
                <c:pt idx="0">
                  <c:v>Člen</c:v>
                </c:pt>
                <c:pt idx="1">
                  <c:v>Instruktor</c:v>
                </c:pt>
                <c:pt idx="2">
                  <c:v>Vedoucí</c:v>
                </c:pt>
              </c:strCache>
            </c:strRef>
          </c:cat>
          <c:val>
            <c:numRef>
              <c:f>List3!$B$4:$D$4</c:f>
              <c:numCache>
                <c:formatCode>###0%</c:formatCode>
                <c:ptCount val="3"/>
                <c:pt idx="0">
                  <c:v>0</c:v>
                </c:pt>
                <c:pt idx="1">
                  <c:v>2.3529411764705882E-2</c:v>
                </c:pt>
                <c:pt idx="2">
                  <c:v>2.3255813953488372E-2</c:v>
                </c:pt>
              </c:numCache>
            </c:numRef>
          </c:val>
          <c:extLst>
            <c:ext xmlns:c16="http://schemas.microsoft.com/office/drawing/2014/chart" uri="{C3380CC4-5D6E-409C-BE32-E72D297353CC}">
              <c16:uniqueId val="{00000002-A2FE-4159-921A-59399ED75E6F}"/>
            </c:ext>
          </c:extLst>
        </c:ser>
        <c:dLbls>
          <c:showLegendKey val="0"/>
          <c:showVal val="0"/>
          <c:showCatName val="0"/>
          <c:showSerName val="0"/>
          <c:showPercent val="0"/>
          <c:showBubbleSize val="0"/>
        </c:dLbls>
        <c:gapWidth val="182"/>
        <c:axId val="39833696"/>
        <c:axId val="39834024"/>
      </c:barChart>
      <c:catAx>
        <c:axId val="3983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Light" panose="020B04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SemiBold" panose="020B07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a:solidFill>
                  <a:srgbClr val="1B3165"/>
                </a:solidFill>
                <a:latin typeface="IBM Plex Sans Medium" panose="020B0603050203000203" pitchFamily="34" charset="-18"/>
              </a:rPr>
              <a:t>Zájem posunout se v hierarchii dle současné pozice v oddílu</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List4!$A$5</c:f>
              <c:strCache>
                <c:ptCount val="1"/>
                <c:pt idx="0">
                  <c:v>Ano, bez debat</c:v>
                </c:pt>
              </c:strCache>
            </c:strRef>
          </c:tx>
          <c:spPr>
            <a:solidFill>
              <a:srgbClr val="FA8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List4!$B$4:$D$4</c:f>
              <c:strCache>
                <c:ptCount val="3"/>
                <c:pt idx="0">
                  <c:v>Člen</c:v>
                </c:pt>
                <c:pt idx="1">
                  <c:v>Instruktor</c:v>
                </c:pt>
                <c:pt idx="2">
                  <c:v>Vedoucí</c:v>
                </c:pt>
              </c:strCache>
            </c:strRef>
          </c:cat>
          <c:val>
            <c:numRef>
              <c:f>List4!$B$5:$D$5</c:f>
              <c:numCache>
                <c:formatCode>###0%</c:formatCode>
                <c:ptCount val="3"/>
                <c:pt idx="0">
                  <c:v>0.18181818181818182</c:v>
                </c:pt>
                <c:pt idx="1">
                  <c:v>0.22352941176470589</c:v>
                </c:pt>
                <c:pt idx="2">
                  <c:v>5.6818181818181816E-2</c:v>
                </c:pt>
              </c:numCache>
            </c:numRef>
          </c:val>
          <c:extLst>
            <c:ext xmlns:c16="http://schemas.microsoft.com/office/drawing/2014/chart" uri="{C3380CC4-5D6E-409C-BE32-E72D297353CC}">
              <c16:uniqueId val="{00000000-F9F0-4EB3-A872-5A06174EACA0}"/>
            </c:ext>
          </c:extLst>
        </c:ser>
        <c:ser>
          <c:idx val="1"/>
          <c:order val="1"/>
          <c:tx>
            <c:strRef>
              <c:f>List4!$A$6</c:f>
              <c:strCache>
                <c:ptCount val="1"/>
                <c:pt idx="0">
                  <c:v>Ano, ale...</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List4!$B$4:$D$4</c:f>
              <c:strCache>
                <c:ptCount val="3"/>
                <c:pt idx="0">
                  <c:v>Člen</c:v>
                </c:pt>
                <c:pt idx="1">
                  <c:v>Instruktor</c:v>
                </c:pt>
                <c:pt idx="2">
                  <c:v>Vedoucí</c:v>
                </c:pt>
              </c:strCache>
            </c:strRef>
          </c:cat>
          <c:val>
            <c:numRef>
              <c:f>List4!$B$6:$D$6</c:f>
              <c:numCache>
                <c:formatCode>###0%</c:formatCode>
                <c:ptCount val="3"/>
                <c:pt idx="0">
                  <c:v>0.27272727272727271</c:v>
                </c:pt>
                <c:pt idx="1">
                  <c:v>0.47058823529411759</c:v>
                </c:pt>
                <c:pt idx="2">
                  <c:v>0.42045454545454547</c:v>
                </c:pt>
              </c:numCache>
            </c:numRef>
          </c:val>
          <c:extLst>
            <c:ext xmlns:c16="http://schemas.microsoft.com/office/drawing/2014/chart" uri="{C3380CC4-5D6E-409C-BE32-E72D297353CC}">
              <c16:uniqueId val="{00000001-F9F0-4EB3-A872-5A06174EACA0}"/>
            </c:ext>
          </c:extLst>
        </c:ser>
        <c:ser>
          <c:idx val="2"/>
          <c:order val="2"/>
          <c:tx>
            <c:strRef>
              <c:f>List4!$A$7</c:f>
              <c:strCache>
                <c:ptCount val="1"/>
                <c:pt idx="0">
                  <c:v>Ne</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List4!$B$4:$D$4</c:f>
              <c:strCache>
                <c:ptCount val="3"/>
                <c:pt idx="0">
                  <c:v>Člen</c:v>
                </c:pt>
                <c:pt idx="1">
                  <c:v>Instruktor</c:v>
                </c:pt>
                <c:pt idx="2">
                  <c:v>Vedoucí</c:v>
                </c:pt>
              </c:strCache>
            </c:strRef>
          </c:cat>
          <c:val>
            <c:numRef>
              <c:f>List4!$B$7:$D$7</c:f>
              <c:numCache>
                <c:formatCode>###0%</c:formatCode>
                <c:ptCount val="3"/>
                <c:pt idx="0">
                  <c:v>0.54545454545454541</c:v>
                </c:pt>
                <c:pt idx="1">
                  <c:v>0.30588235294117649</c:v>
                </c:pt>
                <c:pt idx="2">
                  <c:v>0.51136363636363635</c:v>
                </c:pt>
              </c:numCache>
            </c:numRef>
          </c:val>
          <c:extLst>
            <c:ext xmlns:c16="http://schemas.microsoft.com/office/drawing/2014/chart" uri="{C3380CC4-5D6E-409C-BE32-E72D297353CC}">
              <c16:uniqueId val="{00000002-F9F0-4EB3-A872-5A06174EACA0}"/>
            </c:ext>
          </c:extLst>
        </c:ser>
        <c:dLbls>
          <c:showLegendKey val="0"/>
          <c:showVal val="0"/>
          <c:showCatName val="0"/>
          <c:showSerName val="0"/>
          <c:showPercent val="0"/>
          <c:showBubbleSize val="0"/>
        </c:dLbls>
        <c:gapWidth val="182"/>
        <c:axId val="39833696"/>
        <c:axId val="39834024"/>
      </c:barChart>
      <c:catAx>
        <c:axId val="39833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Light" panose="020B04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ExtraLight" panose="020B03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i="0" baseline="0">
                <a:solidFill>
                  <a:srgbClr val="1B3165"/>
                </a:solidFill>
                <a:effectLst/>
                <a:latin typeface="IBM Plex Sans Medium" panose="020B0603050203000203" pitchFamily="34" charset="-18"/>
              </a:rPr>
              <a:t>Zájem posunout se v hierarchii dle věku</a:t>
            </a:r>
            <a:endParaRPr lang="cs-CZ">
              <a:solidFill>
                <a:srgbClr val="1B3165"/>
              </a:solidFill>
              <a:effectLst/>
              <a:latin typeface="IBM Plex Sans Medium" panose="020B0603050203000203" pitchFamily="34" charset="-18"/>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List1!$B$3</c:f>
              <c:strCache>
                <c:ptCount val="1"/>
                <c:pt idx="0">
                  <c:v>14 - 18 let</c:v>
                </c:pt>
              </c:strCache>
            </c:strRef>
          </c:tx>
          <c:spPr>
            <a:solidFill>
              <a:srgbClr val="6593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List1!$B$4:$B$7</c:f>
              <c:numCache>
                <c:formatCode>###0%</c:formatCode>
                <c:ptCount val="4"/>
                <c:pt idx="0">
                  <c:v>0.29629629629629628</c:v>
                </c:pt>
                <c:pt idx="1">
                  <c:v>0.41975308641975301</c:v>
                </c:pt>
                <c:pt idx="2">
                  <c:v>0.2839506172839506</c:v>
                </c:pt>
                <c:pt idx="3">
                  <c:v>0</c:v>
                </c:pt>
              </c:numCache>
            </c:numRef>
          </c:val>
          <c:extLst>
            <c:ext xmlns:c16="http://schemas.microsoft.com/office/drawing/2014/chart" uri="{C3380CC4-5D6E-409C-BE32-E72D297353CC}">
              <c16:uniqueId val="{00000000-23F7-44C7-AD96-B1AAD88BC025}"/>
            </c:ext>
          </c:extLst>
        </c:ser>
        <c:ser>
          <c:idx val="1"/>
          <c:order val="1"/>
          <c:tx>
            <c:strRef>
              <c:f>List1!$C$3</c:f>
              <c:strCache>
                <c:ptCount val="1"/>
                <c:pt idx="0">
                  <c:v>19 a více let</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List1!$C$4:$C$7</c:f>
              <c:numCache>
                <c:formatCode>###0%</c:formatCode>
                <c:ptCount val="4"/>
                <c:pt idx="0">
                  <c:v>0.47524752475247523</c:v>
                </c:pt>
                <c:pt idx="1">
                  <c:v>0.42574257425742573</c:v>
                </c:pt>
                <c:pt idx="2">
                  <c:v>2.9702970297029702E-2</c:v>
                </c:pt>
                <c:pt idx="3">
                  <c:v>6.9306930693069313E-2</c:v>
                </c:pt>
              </c:numCache>
            </c:numRef>
          </c:val>
          <c:extLst>
            <c:ext xmlns:c16="http://schemas.microsoft.com/office/drawing/2014/chart" uri="{C3380CC4-5D6E-409C-BE32-E72D297353CC}">
              <c16:uniqueId val="{00000001-23F7-44C7-AD96-B1AAD88BC025}"/>
            </c:ext>
          </c:extLst>
        </c:ser>
        <c:ser>
          <c:idx val="2"/>
          <c:order val="2"/>
          <c:tx>
            <c:strRef>
              <c:f>List1!$D$3</c:f>
              <c:strCache>
                <c:ptCount val="1"/>
                <c:pt idx="0">
                  <c:v>Věk neuveden</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List1!$A$4:$A$7</c:f>
              <c:strCache>
                <c:ptCount val="4"/>
                <c:pt idx="0">
                  <c:v>Ne, protože...</c:v>
                </c:pt>
                <c:pt idx="1">
                  <c:v>Ano, ale...</c:v>
                </c:pt>
                <c:pt idx="2">
                  <c:v>Ano, bez debat</c:v>
                </c:pt>
                <c:pt idx="3">
                  <c:v>Již jsem HV</c:v>
                </c:pt>
              </c:strCache>
            </c:strRef>
          </c:cat>
          <c:val>
            <c:numRef>
              <c:f>List1!$D$4:$D$7</c:f>
              <c:numCache>
                <c:formatCode>###0%</c:formatCode>
                <c:ptCount val="4"/>
                <c:pt idx="0">
                  <c:v>0.5</c:v>
                </c:pt>
                <c:pt idx="1">
                  <c:v>0.4</c:v>
                </c:pt>
                <c:pt idx="2">
                  <c:v>0</c:v>
                </c:pt>
                <c:pt idx="3">
                  <c:v>0.1</c:v>
                </c:pt>
              </c:numCache>
            </c:numRef>
          </c:val>
          <c:extLst>
            <c:ext xmlns:c16="http://schemas.microsoft.com/office/drawing/2014/chart" uri="{C3380CC4-5D6E-409C-BE32-E72D297353CC}">
              <c16:uniqueId val="{00000002-23F7-44C7-AD96-B1AAD88BC025}"/>
            </c:ext>
          </c:extLst>
        </c:ser>
        <c:dLbls>
          <c:showLegendKey val="0"/>
          <c:showVal val="0"/>
          <c:showCatName val="0"/>
          <c:showSerName val="0"/>
          <c:showPercent val="0"/>
          <c:showBubbleSize val="0"/>
        </c:dLbls>
        <c:gapWidth val="182"/>
        <c:axId val="39833696"/>
        <c:axId val="39834024"/>
      </c:barChart>
      <c:catAx>
        <c:axId val="39833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Light" panose="020B04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ExtraLight" panose="020B03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sz="1800" b="1">
                <a:solidFill>
                  <a:srgbClr val="1B3165"/>
                </a:solidFill>
                <a:latin typeface="IBM Plex Sans Medium" panose="020B0603050203000203" pitchFamily="34" charset="-18"/>
              </a:rPr>
              <a:t>Zájem zastávat funkci HV dle věku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List2!$A$3</c:f>
              <c:strCache>
                <c:ptCount val="1"/>
                <c:pt idx="0">
                  <c:v>Ano, bez debat</c:v>
                </c:pt>
              </c:strCache>
            </c:strRef>
          </c:tx>
          <c:spPr>
            <a:solidFill>
              <a:srgbClr val="FA8F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List2!$B$2:$D$2</c:f>
              <c:strCache>
                <c:ptCount val="3"/>
                <c:pt idx="0">
                  <c:v>14 - 18 let</c:v>
                </c:pt>
                <c:pt idx="1">
                  <c:v>19 a více let</c:v>
                </c:pt>
                <c:pt idx="2">
                  <c:v>Věk neuveden</c:v>
                </c:pt>
              </c:strCache>
            </c:strRef>
          </c:cat>
          <c:val>
            <c:numRef>
              <c:f>List2!$B$3:$D$3</c:f>
              <c:numCache>
                <c:formatCode>###0%</c:formatCode>
                <c:ptCount val="3"/>
                <c:pt idx="0">
                  <c:v>3.7037037037037035E-2</c:v>
                </c:pt>
                <c:pt idx="1">
                  <c:v>1.0752688172043012E-2</c:v>
                </c:pt>
                <c:pt idx="2">
                  <c:v>0</c:v>
                </c:pt>
              </c:numCache>
            </c:numRef>
          </c:val>
          <c:extLst>
            <c:ext xmlns:c16="http://schemas.microsoft.com/office/drawing/2014/chart" uri="{C3380CC4-5D6E-409C-BE32-E72D297353CC}">
              <c16:uniqueId val="{00000000-4212-4AC1-953D-77C6B7D2D255}"/>
            </c:ext>
          </c:extLst>
        </c:ser>
        <c:ser>
          <c:idx val="1"/>
          <c:order val="1"/>
          <c:tx>
            <c:strRef>
              <c:f>List2!$A$4</c:f>
              <c:strCache>
                <c:ptCount val="1"/>
                <c:pt idx="0">
                  <c:v>Ano, ale...</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List2!$B$2:$D$2</c:f>
              <c:strCache>
                <c:ptCount val="3"/>
                <c:pt idx="0">
                  <c:v>14 - 18 let</c:v>
                </c:pt>
                <c:pt idx="1">
                  <c:v>19 a více let</c:v>
                </c:pt>
                <c:pt idx="2">
                  <c:v>Věk neuveden</c:v>
                </c:pt>
              </c:strCache>
            </c:strRef>
          </c:cat>
          <c:val>
            <c:numRef>
              <c:f>List2!$B$4:$D$4</c:f>
              <c:numCache>
                <c:formatCode>###0%</c:formatCode>
                <c:ptCount val="3"/>
                <c:pt idx="0">
                  <c:v>0.32098765432098764</c:v>
                </c:pt>
                <c:pt idx="1">
                  <c:v>0.23655913978494625</c:v>
                </c:pt>
                <c:pt idx="2">
                  <c:v>0.1111111111111111</c:v>
                </c:pt>
              </c:numCache>
            </c:numRef>
          </c:val>
          <c:extLst>
            <c:ext xmlns:c16="http://schemas.microsoft.com/office/drawing/2014/chart" uri="{C3380CC4-5D6E-409C-BE32-E72D297353CC}">
              <c16:uniqueId val="{00000001-4212-4AC1-953D-77C6B7D2D255}"/>
            </c:ext>
          </c:extLst>
        </c:ser>
        <c:ser>
          <c:idx val="2"/>
          <c:order val="2"/>
          <c:tx>
            <c:strRef>
              <c:f>List2!$A$5</c:f>
              <c:strCache>
                <c:ptCount val="1"/>
                <c:pt idx="0">
                  <c:v>Ne, protože...</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List2!$B$2:$D$2</c:f>
              <c:strCache>
                <c:ptCount val="3"/>
                <c:pt idx="0">
                  <c:v>14 - 18 let</c:v>
                </c:pt>
                <c:pt idx="1">
                  <c:v>19 a více let</c:v>
                </c:pt>
                <c:pt idx="2">
                  <c:v>Věk neuveden</c:v>
                </c:pt>
              </c:strCache>
            </c:strRef>
          </c:cat>
          <c:val>
            <c:numRef>
              <c:f>List2!$B$5:$D$5</c:f>
              <c:numCache>
                <c:formatCode>###0%</c:formatCode>
                <c:ptCount val="3"/>
                <c:pt idx="0">
                  <c:v>0.64197530864197527</c:v>
                </c:pt>
                <c:pt idx="1">
                  <c:v>0.75268817204301075</c:v>
                </c:pt>
                <c:pt idx="2">
                  <c:v>0.88888888888888884</c:v>
                </c:pt>
              </c:numCache>
            </c:numRef>
          </c:val>
          <c:extLst>
            <c:ext xmlns:c16="http://schemas.microsoft.com/office/drawing/2014/chart" uri="{C3380CC4-5D6E-409C-BE32-E72D297353CC}">
              <c16:uniqueId val="{00000002-4212-4AC1-953D-77C6B7D2D255}"/>
            </c:ext>
          </c:extLst>
        </c:ser>
        <c:dLbls>
          <c:showLegendKey val="0"/>
          <c:showVal val="0"/>
          <c:showCatName val="0"/>
          <c:showSerName val="0"/>
          <c:showPercent val="0"/>
          <c:showBubbleSize val="0"/>
        </c:dLbls>
        <c:gapWidth val="182"/>
        <c:axId val="39833696"/>
        <c:axId val="39834024"/>
      </c:barChart>
      <c:catAx>
        <c:axId val="39833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IBM Plex Sans Light" panose="020B04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ExtraLight" panose="020B03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List5!$B$4</c:f>
              <c:strCache>
                <c:ptCount val="1"/>
                <c:pt idx="0">
                  <c:v>14 - 18 let</c:v>
                </c:pt>
              </c:strCache>
            </c:strRef>
          </c:tx>
          <c:spPr>
            <a:solidFill>
              <a:srgbClr val="6593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List5!$A$5:$A$16</c:f>
              <c:strCache>
                <c:ptCount val="12"/>
                <c:pt idx="0">
                  <c:v>Legislativa spojená s vedením oddílu +</c:v>
                </c:pt>
                <c:pt idx="1">
                  <c:v>Hospodaření oddílu *</c:v>
                </c:pt>
                <c:pt idx="2">
                  <c:v>Fundraising</c:v>
                </c:pt>
                <c:pt idx="3">
                  <c:v>Komunikace s ústředím tomíků</c:v>
                </c:pt>
                <c:pt idx="4">
                  <c:v>Právní odpovědnost za děti na akcích **</c:v>
                </c:pt>
                <c:pt idx="5">
                  <c:v>Vedení zdravotní dokumentace +</c:v>
                </c:pt>
                <c:pt idx="6">
                  <c:v>Musel bych jezdit na školení, vzdělávat se</c:v>
                </c:pt>
                <c:pt idx="7">
                  <c:v>Rozhodování o podstatných věcech *</c:v>
                </c:pt>
                <c:pt idx="8">
                  <c:v>Organizace oddílového roku +</c:v>
                </c:pt>
                <c:pt idx="9">
                  <c:v>Komunikace s rodiči +</c:v>
                </c:pt>
                <c:pt idx="10">
                  <c:v>PR *</c:v>
                </c:pt>
                <c:pt idx="11">
                  <c:v>Řízení týmu vedoucích</c:v>
                </c:pt>
              </c:strCache>
            </c:strRef>
          </c:cat>
          <c:val>
            <c:numRef>
              <c:f>List5!$B$5:$B$16</c:f>
              <c:numCache>
                <c:formatCode>General</c:formatCode>
                <c:ptCount val="12"/>
                <c:pt idx="0">
                  <c:v>88</c:v>
                </c:pt>
                <c:pt idx="1">
                  <c:v>86</c:v>
                </c:pt>
                <c:pt idx="2">
                  <c:v>84</c:v>
                </c:pt>
                <c:pt idx="3">
                  <c:v>74</c:v>
                </c:pt>
                <c:pt idx="4">
                  <c:v>71</c:v>
                </c:pt>
                <c:pt idx="5">
                  <c:v>58</c:v>
                </c:pt>
                <c:pt idx="6">
                  <c:v>50</c:v>
                </c:pt>
                <c:pt idx="7">
                  <c:v>48</c:v>
                </c:pt>
                <c:pt idx="8">
                  <c:v>47</c:v>
                </c:pt>
                <c:pt idx="9">
                  <c:v>42</c:v>
                </c:pt>
                <c:pt idx="10">
                  <c:v>42</c:v>
                </c:pt>
                <c:pt idx="11">
                  <c:v>27</c:v>
                </c:pt>
              </c:numCache>
            </c:numRef>
          </c:val>
          <c:extLst>
            <c:ext xmlns:c16="http://schemas.microsoft.com/office/drawing/2014/chart" uri="{C3380CC4-5D6E-409C-BE32-E72D297353CC}">
              <c16:uniqueId val="{00000000-8161-401C-9056-A53CA3FD53F5}"/>
            </c:ext>
          </c:extLst>
        </c:ser>
        <c:ser>
          <c:idx val="1"/>
          <c:order val="1"/>
          <c:tx>
            <c:strRef>
              <c:f>List5!$C$4</c:f>
              <c:strCache>
                <c:ptCount val="1"/>
                <c:pt idx="0">
                  <c:v>19 a více let</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List5!$A$5:$A$16</c:f>
              <c:strCache>
                <c:ptCount val="12"/>
                <c:pt idx="0">
                  <c:v>Legislativa spojená s vedením oddílu +</c:v>
                </c:pt>
                <c:pt idx="1">
                  <c:v>Hospodaření oddílu *</c:v>
                </c:pt>
                <c:pt idx="2">
                  <c:v>Fundraising</c:v>
                </c:pt>
                <c:pt idx="3">
                  <c:v>Komunikace s ústředím tomíků</c:v>
                </c:pt>
                <c:pt idx="4">
                  <c:v>Právní odpovědnost za děti na akcích **</c:v>
                </c:pt>
                <c:pt idx="5">
                  <c:v>Vedení zdravotní dokumentace +</c:v>
                </c:pt>
                <c:pt idx="6">
                  <c:v>Musel bych jezdit na školení, vzdělávat se</c:v>
                </c:pt>
                <c:pt idx="7">
                  <c:v>Rozhodování o podstatných věcech *</c:v>
                </c:pt>
                <c:pt idx="8">
                  <c:v>Organizace oddílového roku +</c:v>
                </c:pt>
                <c:pt idx="9">
                  <c:v>Komunikace s rodiči +</c:v>
                </c:pt>
                <c:pt idx="10">
                  <c:v>PR *</c:v>
                </c:pt>
                <c:pt idx="11">
                  <c:v>Řízení týmu vedoucích</c:v>
                </c:pt>
              </c:strCache>
            </c:strRef>
          </c:cat>
          <c:val>
            <c:numRef>
              <c:f>List5!$C$5:$C$16</c:f>
              <c:numCache>
                <c:formatCode>General</c:formatCode>
                <c:ptCount val="12"/>
                <c:pt idx="0">
                  <c:v>68</c:v>
                </c:pt>
                <c:pt idx="1">
                  <c:v>68</c:v>
                </c:pt>
                <c:pt idx="2">
                  <c:v>79</c:v>
                </c:pt>
                <c:pt idx="3">
                  <c:v>67</c:v>
                </c:pt>
                <c:pt idx="4">
                  <c:v>42</c:v>
                </c:pt>
                <c:pt idx="5">
                  <c:v>48</c:v>
                </c:pt>
                <c:pt idx="6">
                  <c:v>17</c:v>
                </c:pt>
                <c:pt idx="7">
                  <c:v>19</c:v>
                </c:pt>
                <c:pt idx="8">
                  <c:v>27</c:v>
                </c:pt>
                <c:pt idx="9">
                  <c:v>28</c:v>
                </c:pt>
                <c:pt idx="10">
                  <c:v>35</c:v>
                </c:pt>
                <c:pt idx="11">
                  <c:v>21</c:v>
                </c:pt>
              </c:numCache>
            </c:numRef>
          </c:val>
          <c:extLst>
            <c:ext xmlns:c16="http://schemas.microsoft.com/office/drawing/2014/chart" uri="{C3380CC4-5D6E-409C-BE32-E72D297353CC}">
              <c16:uniqueId val="{00000001-8161-401C-9056-A53CA3FD53F5}"/>
            </c:ext>
          </c:extLst>
        </c:ser>
        <c:ser>
          <c:idx val="2"/>
          <c:order val="2"/>
          <c:tx>
            <c:strRef>
              <c:f>List5!$D$4</c:f>
              <c:strCache>
                <c:ptCount val="1"/>
                <c:pt idx="0">
                  <c:v>Neuveden</c:v>
                </c:pt>
              </c:strCache>
            </c:strRef>
          </c:tx>
          <c:spPr>
            <a:solidFill>
              <a:srgbClr val="1B316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List5!$A$5:$A$16</c:f>
              <c:strCache>
                <c:ptCount val="12"/>
                <c:pt idx="0">
                  <c:v>Legislativa spojená s vedením oddílu +</c:v>
                </c:pt>
                <c:pt idx="1">
                  <c:v>Hospodaření oddílu *</c:v>
                </c:pt>
                <c:pt idx="2">
                  <c:v>Fundraising</c:v>
                </c:pt>
                <c:pt idx="3">
                  <c:v>Komunikace s ústředím tomíků</c:v>
                </c:pt>
                <c:pt idx="4">
                  <c:v>Právní odpovědnost za děti na akcích **</c:v>
                </c:pt>
                <c:pt idx="5">
                  <c:v>Vedení zdravotní dokumentace +</c:v>
                </c:pt>
                <c:pt idx="6">
                  <c:v>Musel bych jezdit na školení, vzdělávat se</c:v>
                </c:pt>
                <c:pt idx="7">
                  <c:v>Rozhodování o podstatných věcech *</c:v>
                </c:pt>
                <c:pt idx="8">
                  <c:v>Organizace oddílového roku +</c:v>
                </c:pt>
                <c:pt idx="9">
                  <c:v>Komunikace s rodiči +</c:v>
                </c:pt>
                <c:pt idx="10">
                  <c:v>PR *</c:v>
                </c:pt>
                <c:pt idx="11">
                  <c:v>Řízení týmu vedoucích</c:v>
                </c:pt>
              </c:strCache>
            </c:strRef>
          </c:cat>
          <c:val>
            <c:numRef>
              <c:f>List5!$D$5:$D$16</c:f>
              <c:numCache>
                <c:formatCode>General</c:formatCode>
                <c:ptCount val="12"/>
                <c:pt idx="0">
                  <c:v>70</c:v>
                </c:pt>
                <c:pt idx="1">
                  <c:v>90</c:v>
                </c:pt>
                <c:pt idx="2">
                  <c:v>70</c:v>
                </c:pt>
                <c:pt idx="3">
                  <c:v>50</c:v>
                </c:pt>
                <c:pt idx="4">
                  <c:v>40</c:v>
                </c:pt>
                <c:pt idx="5">
                  <c:v>70</c:v>
                </c:pt>
                <c:pt idx="6">
                  <c:v>30</c:v>
                </c:pt>
                <c:pt idx="7">
                  <c:v>20</c:v>
                </c:pt>
                <c:pt idx="8">
                  <c:v>20</c:v>
                </c:pt>
                <c:pt idx="9">
                  <c:v>30</c:v>
                </c:pt>
                <c:pt idx="10">
                  <c:v>40</c:v>
                </c:pt>
                <c:pt idx="11">
                  <c:v>20</c:v>
                </c:pt>
              </c:numCache>
            </c:numRef>
          </c:val>
          <c:extLst>
            <c:ext xmlns:c16="http://schemas.microsoft.com/office/drawing/2014/chart" uri="{C3380CC4-5D6E-409C-BE32-E72D297353CC}">
              <c16:uniqueId val="{00000002-8161-401C-9056-A53CA3FD53F5}"/>
            </c:ext>
          </c:extLst>
        </c:ser>
        <c:dLbls>
          <c:showLegendKey val="0"/>
          <c:showVal val="0"/>
          <c:showCatName val="0"/>
          <c:showSerName val="0"/>
          <c:showPercent val="0"/>
          <c:showBubbleSize val="0"/>
        </c:dLbls>
        <c:gapWidth val="182"/>
        <c:axId val="39833696"/>
        <c:axId val="39834024"/>
      </c:barChart>
      <c:catAx>
        <c:axId val="39833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1B3165"/>
                </a:solidFill>
                <a:latin typeface="IBM Plex Sans SemiBold" panose="020B0703050203000203" pitchFamily="34" charset="-18"/>
                <a:ea typeface="+mn-ea"/>
                <a:cs typeface="+mn-cs"/>
              </a:defRPr>
            </a:pPr>
            <a:endParaRPr lang="cs-CZ"/>
          </a:p>
        </c:txPr>
        <c:crossAx val="39834024"/>
        <c:crosses val="autoZero"/>
        <c:auto val="1"/>
        <c:lblAlgn val="ctr"/>
        <c:lblOffset val="100"/>
        <c:noMultiLvlLbl val="0"/>
      </c:catAx>
      <c:valAx>
        <c:axId val="39834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833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IBM Plex Sans ExtraLight" panose="020B0303050203000203" pitchFamily="34" charset="-18"/>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cs-CZ" b="1">
                <a:solidFill>
                  <a:srgbClr val="1B3165"/>
                </a:solidFill>
                <a:latin typeface="IBM Plex Sans" panose="020B0503050203000203" pitchFamily="34" charset="0"/>
              </a:rPr>
              <a:t>Pokud bys ses chtěl/a více zapojit do vedení oddílu, ale máš nějaké obavy, co by ti  významně pomohlo či tě motivovalo?</a:t>
            </a:r>
          </a:p>
        </c:rich>
      </c:tx>
      <c:layout>
        <c:manualLayout>
          <c:xMode val="edge"/>
          <c:yMode val="edge"/>
          <c:x val="6.5261985703068348E-2"/>
          <c:y val="2.7042780051991053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bar"/>
        <c:grouping val="clustered"/>
        <c:varyColors val="0"/>
        <c:ser>
          <c:idx val="0"/>
          <c:order val="0"/>
          <c:tx>
            <c:strRef>
              <c:f>Obavy!$B$3</c:f>
              <c:strCache>
                <c:ptCount val="1"/>
                <c:pt idx="0">
                  <c:v>Počet</c:v>
                </c:pt>
              </c:strCache>
            </c:strRef>
          </c:tx>
          <c:spPr>
            <a:solidFill>
              <a:srgbClr val="65932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B3165"/>
                    </a:solidFill>
                    <a:latin typeface="IBM Plex Sans" panose="020B0503050203000203" pitchFamily="3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Obavy!$A$4:$A$10</c:f>
              <c:strCache>
                <c:ptCount val="7"/>
                <c:pt idx="0">
                  <c:v>školení, vzdělávání (zdravokurz, školení hospodářů, školení vedoucích, příprava programu apod.)</c:v>
                </c:pt>
                <c:pt idx="1">
                  <c:v>zážitkové akce pro mou generaci, setkávání a inspirace od jiných (LTŠ, FunTOM)</c:v>
                </c:pt>
                <c:pt idx="2">
                  <c:v>parťák, kamarád, kolega či parta kamarádů, kteří by do toho šli se mnou, (je nás málo)</c:v>
                </c:pt>
                <c:pt idx="3">
                  <c:v>větší volnost a podpora, důvěra, dosavadního vedení</c:v>
                </c:pt>
                <c:pt idx="4">
                  <c:v>pomoc s oddílovou agendou – možnost konzultací, mentorství (z vlastního oddílu ze, spřáteleného oddílu, možnost konzultací na ústředí)</c:v>
                </c:pt>
                <c:pt idx="5">
                  <c:v>dílčí finanční kompenzace - zaplacený tábor (aspoň symbolicky), nemusel bych si sám platit výpravy, nějaké jiné výhody</c:v>
                </c:pt>
                <c:pt idx="6">
                  <c:v>jít vlastní cestou, založit si vlastní oddíl, dělat si vše po svém</c:v>
                </c:pt>
              </c:strCache>
            </c:strRef>
          </c:cat>
          <c:val>
            <c:numRef>
              <c:f>Obavy!$B$4:$B$10</c:f>
              <c:numCache>
                <c:formatCode>General</c:formatCode>
                <c:ptCount val="7"/>
                <c:pt idx="0">
                  <c:v>110</c:v>
                </c:pt>
                <c:pt idx="1">
                  <c:v>94</c:v>
                </c:pt>
                <c:pt idx="2">
                  <c:v>89</c:v>
                </c:pt>
                <c:pt idx="3">
                  <c:v>48</c:v>
                </c:pt>
                <c:pt idx="4">
                  <c:v>37</c:v>
                </c:pt>
                <c:pt idx="5">
                  <c:v>29</c:v>
                </c:pt>
                <c:pt idx="6">
                  <c:v>15</c:v>
                </c:pt>
              </c:numCache>
            </c:numRef>
          </c:val>
          <c:extLst>
            <c:ext xmlns:c16="http://schemas.microsoft.com/office/drawing/2014/chart" uri="{C3380CC4-5D6E-409C-BE32-E72D297353CC}">
              <c16:uniqueId val="{00000000-14BB-4C59-8BE8-B8ACCF5E2975}"/>
            </c:ext>
          </c:extLst>
        </c:ser>
        <c:ser>
          <c:idx val="1"/>
          <c:order val="1"/>
          <c:tx>
            <c:strRef>
              <c:f>Obavy!$C$3</c:f>
              <c:strCache>
                <c:ptCount val="1"/>
                <c:pt idx="0">
                  <c:v>Procent</c:v>
                </c:pt>
              </c:strCache>
            </c:strRef>
          </c:tx>
          <c:spPr>
            <a:solidFill>
              <a:srgbClr val="4AA1E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AA1EF"/>
                    </a:solidFill>
                    <a:latin typeface="IBM Plex Sans" panose="020B0503050203000203" pitchFamily="34" charset="0"/>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Obavy!$A$4:$A$10</c:f>
              <c:strCache>
                <c:ptCount val="7"/>
                <c:pt idx="0">
                  <c:v>školení, vzdělávání (zdravokurz, školení hospodářů, školení vedoucích, příprava programu apod.)</c:v>
                </c:pt>
                <c:pt idx="1">
                  <c:v>zážitkové akce pro mou generaci, setkávání a inspirace od jiných (LTŠ, FunTOM)</c:v>
                </c:pt>
                <c:pt idx="2">
                  <c:v>parťák, kamarád, kolega či parta kamarádů, kteří by do toho šli se mnou, (je nás málo)</c:v>
                </c:pt>
                <c:pt idx="3">
                  <c:v>větší volnost a podpora, důvěra, dosavadního vedení</c:v>
                </c:pt>
                <c:pt idx="4">
                  <c:v>pomoc s oddílovou agendou – možnost konzultací, mentorství (z vlastního oddílu ze, spřáteleného oddílu, možnost konzultací na ústředí)</c:v>
                </c:pt>
                <c:pt idx="5">
                  <c:v>dílčí finanční kompenzace - zaplacený tábor (aspoň symbolicky), nemusel bych si sám platit výpravy, nějaké jiné výhody</c:v>
                </c:pt>
                <c:pt idx="6">
                  <c:v>jít vlastní cestou, založit si vlastní oddíl, dělat si vše po svém</c:v>
                </c:pt>
              </c:strCache>
            </c:strRef>
          </c:cat>
          <c:val>
            <c:numRef>
              <c:f>Obavy!$C$4:$C$10</c:f>
              <c:numCache>
                <c:formatCode>General</c:formatCode>
                <c:ptCount val="7"/>
                <c:pt idx="0">
                  <c:v>66</c:v>
                </c:pt>
                <c:pt idx="1">
                  <c:v>56</c:v>
                </c:pt>
                <c:pt idx="2">
                  <c:v>53</c:v>
                </c:pt>
                <c:pt idx="3">
                  <c:v>29</c:v>
                </c:pt>
                <c:pt idx="4">
                  <c:v>22</c:v>
                </c:pt>
                <c:pt idx="5">
                  <c:v>17</c:v>
                </c:pt>
                <c:pt idx="6">
                  <c:v>9</c:v>
                </c:pt>
              </c:numCache>
            </c:numRef>
          </c:val>
          <c:extLst>
            <c:ext xmlns:c16="http://schemas.microsoft.com/office/drawing/2014/chart" uri="{C3380CC4-5D6E-409C-BE32-E72D297353CC}">
              <c16:uniqueId val="{00000001-14BB-4C59-8BE8-B8ACCF5E2975}"/>
            </c:ext>
          </c:extLst>
        </c:ser>
        <c:dLbls>
          <c:showLegendKey val="0"/>
          <c:showVal val="0"/>
          <c:showCatName val="0"/>
          <c:showSerName val="0"/>
          <c:showPercent val="0"/>
          <c:showBubbleSize val="0"/>
        </c:dLbls>
        <c:gapWidth val="182"/>
        <c:axId val="583842616"/>
        <c:axId val="583843600"/>
      </c:barChart>
      <c:catAx>
        <c:axId val="583842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B3165"/>
                </a:solidFill>
                <a:latin typeface="+mn-lt"/>
                <a:ea typeface="+mn-ea"/>
                <a:cs typeface="+mn-cs"/>
              </a:defRPr>
            </a:pPr>
            <a:endParaRPr lang="cs-CZ"/>
          </a:p>
        </c:txPr>
        <c:crossAx val="583843600"/>
        <c:crosses val="autoZero"/>
        <c:auto val="1"/>
        <c:lblAlgn val="ctr"/>
        <c:lblOffset val="100"/>
        <c:noMultiLvlLbl val="0"/>
      </c:catAx>
      <c:valAx>
        <c:axId val="583843600"/>
        <c:scaling>
          <c:orientation val="minMax"/>
          <c:max val="168"/>
          <c:min val="0"/>
        </c:scaling>
        <c:delete val="0"/>
        <c:axPos val="t"/>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B3165"/>
                </a:solidFill>
                <a:latin typeface="IBM Plex Sans" panose="020B0503050203000203" pitchFamily="34" charset="0"/>
                <a:ea typeface="+mn-ea"/>
                <a:cs typeface="+mn-cs"/>
              </a:defRPr>
            </a:pPr>
            <a:endParaRPr lang="cs-CZ"/>
          </a:p>
        </c:txPr>
        <c:crossAx val="583842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IBM Plex Sans" panose="020B0503050203000203" pitchFamily="34" charset="0"/>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0.8631</cdr:x>
      <cdr:y>0.95199</cdr:y>
    </cdr:from>
    <cdr:to>
      <cdr:x>1</cdr:x>
      <cdr:y>1</cdr:y>
    </cdr:to>
    <cdr:sp macro="" textlink="">
      <cdr:nvSpPr>
        <cdr:cNvPr id="2" name="Textové pole 27"/>
        <cdr:cNvSpPr txBox="1"/>
      </cdr:nvSpPr>
      <cdr:spPr>
        <a:xfrm xmlns:a="http://schemas.openxmlformats.org/drawingml/2006/main">
          <a:off x="4972050" y="7281360"/>
          <a:ext cx="788670" cy="367215"/>
        </a:xfrm>
        <a:prstGeom xmlns:a="http://schemas.openxmlformats.org/drawingml/2006/main" prst="rect">
          <a:avLst/>
        </a:prstGeom>
        <a:noFill xmlns:a="http://schemas.openxmlformats.org/drawingml/2006/main"/>
        <a:ln xmlns:a="http://schemas.openxmlformats.org/drawingml/2006/main" w="6350">
          <a:no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07000"/>
            </a:lnSpc>
            <a:spcAft>
              <a:spcPts val="800"/>
            </a:spcAft>
          </a:pPr>
          <a:r>
            <a:rPr lang="cs-CZ" sz="1100">
              <a:effectLst/>
              <a:latin typeface="IBM Plex Sans" panose="020B0503050203000203" pitchFamily="34" charset="0"/>
              <a:ea typeface="Calibri" panose="020F0502020204030204" pitchFamily="34" charset="0"/>
              <a:cs typeface="Times New Roman" panose="02020603050405020304" pitchFamily="18" charset="0"/>
            </a:rPr>
            <a:t>N = 168</a:t>
          </a:r>
          <a:endParaRPr lang="cs-CZ" sz="1100">
            <a:effectLst/>
            <a:latin typeface="Calibri" panose="020F0502020204030204" pitchFamily="34" charset="0"/>
            <a:ea typeface="Calibri" panose="020F0502020204030204" pitchFamily="34" charset="0"/>
            <a:cs typeface="Times New Roman" panose="02020603050405020304"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56138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312929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318826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82426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168990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5BFFFC4-5721-4BEE-8FA0-131C300630A0}" type="datetimeFigureOut">
              <a:rPr lang="cs-CZ" smtClean="0"/>
              <a:t>13.01.2020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355527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5BFFFC4-5721-4BEE-8FA0-131C300630A0}" type="datetimeFigureOut">
              <a:rPr lang="cs-CZ" smtClean="0"/>
              <a:t>13.01.2020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240786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5BFFFC4-5721-4BEE-8FA0-131C300630A0}" type="datetimeFigureOut">
              <a:rPr lang="cs-CZ" smtClean="0"/>
              <a:t>13.01.2020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230157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5BFFFC4-5721-4BEE-8FA0-131C300630A0}" type="datetimeFigureOut">
              <a:rPr lang="cs-CZ" smtClean="0"/>
              <a:t>13.01.2020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889705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5BFFFC4-5721-4BEE-8FA0-131C300630A0}" type="datetimeFigureOut">
              <a:rPr lang="cs-CZ" smtClean="0"/>
              <a:t>13.01.2020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191272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5BFFFC4-5721-4BEE-8FA0-131C300630A0}" type="datetimeFigureOut">
              <a:rPr lang="cs-CZ" smtClean="0"/>
              <a:t>13.01.2020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C4AC124-CDAF-4866-A2DF-5F1AB4D9810F}" type="slidenum">
              <a:rPr lang="cs-CZ" smtClean="0"/>
              <a:t>‹#›</a:t>
            </a:fld>
            <a:endParaRPr lang="cs-CZ"/>
          </a:p>
        </p:txBody>
      </p:sp>
    </p:spTree>
    <p:extLst>
      <p:ext uri="{BB962C8B-B14F-4D97-AF65-F5344CB8AC3E}">
        <p14:creationId xmlns:p14="http://schemas.microsoft.com/office/powerpoint/2010/main" val="215180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FFFC4-5721-4BEE-8FA0-131C300630A0}" type="datetimeFigureOut">
              <a:rPr lang="cs-CZ" smtClean="0"/>
              <a:t>13.01.2020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AC124-CDAF-4866-A2DF-5F1AB4D9810F}" type="slidenum">
              <a:rPr lang="cs-CZ" smtClean="0"/>
              <a:t>‹#›</a:t>
            </a:fld>
            <a:endParaRPr lang="cs-CZ"/>
          </a:p>
        </p:txBody>
      </p:sp>
    </p:spTree>
    <p:extLst>
      <p:ext uri="{BB962C8B-B14F-4D97-AF65-F5344CB8AC3E}">
        <p14:creationId xmlns:p14="http://schemas.microsoft.com/office/powerpoint/2010/main" val="329009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70072" y="2824811"/>
            <a:ext cx="4416689" cy="3702501"/>
          </a:xfrm>
          <a:prstGeom prst="rect">
            <a:avLst/>
          </a:prstGeom>
          <a:effectLst/>
        </p:spPr>
      </p:pic>
      <p:sp>
        <p:nvSpPr>
          <p:cNvPr id="6" name="Obdélník 5"/>
          <p:cNvSpPr/>
          <p:nvPr/>
        </p:nvSpPr>
        <p:spPr>
          <a:xfrm>
            <a:off x="5206037" y="2824811"/>
            <a:ext cx="6451600" cy="935064"/>
          </a:xfrm>
          <a:prstGeom prst="rect">
            <a:avLst/>
          </a:prstGeom>
          <a:effectLst>
            <a:outerShdw blurRad="50800" dist="38100" dir="2700000" algn="tl" rotWithShape="0">
              <a:prstClr val="black">
                <a:alpha val="0"/>
              </a:prstClr>
            </a:outerShdw>
          </a:effectLst>
        </p:spPr>
        <p:txBody>
          <a:bodyPr wrap="square">
            <a:spAutoFit/>
          </a:bodyPr>
          <a:lstStyle/>
          <a:p>
            <a:pPr algn="ctr">
              <a:lnSpc>
                <a:spcPct val="107000"/>
              </a:lnSpc>
              <a:spcAft>
                <a:spcPts val="800"/>
              </a:spcAft>
            </a:pPr>
            <a:r>
              <a:rPr lang="cs-CZ" sz="5400" b="1" dirty="0" smtClean="0">
                <a:solidFill>
                  <a:srgbClr val="1B3165"/>
                </a:solidFill>
                <a:latin typeface="IBM Plex Sans" panose="020B0503050203000203" pitchFamily="34" charset="-18"/>
                <a:ea typeface="Calibri" panose="020F0502020204030204" pitchFamily="34" charset="0"/>
                <a:cs typeface="Times New Roman" panose="02020603050405020304" pitchFamily="18" charset="0"/>
              </a:rPr>
              <a:t>Vedení oddílů TOM</a:t>
            </a:r>
          </a:p>
        </p:txBody>
      </p:sp>
      <p:pic>
        <p:nvPicPr>
          <p:cNvPr id="8" name="Obráze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897" y="543557"/>
            <a:ext cx="1047880" cy="1689408"/>
          </a:xfrm>
          <a:prstGeom prst="rect">
            <a:avLst/>
          </a:prstGeom>
          <a:effectLst/>
        </p:spPr>
      </p:pic>
      <p:sp>
        <p:nvSpPr>
          <p:cNvPr id="7" name="Obdélník 6"/>
          <p:cNvSpPr/>
          <p:nvPr/>
        </p:nvSpPr>
        <p:spPr>
          <a:xfrm>
            <a:off x="5496959" y="3979415"/>
            <a:ext cx="6096000" cy="685059"/>
          </a:xfrm>
          <a:prstGeom prst="rect">
            <a:avLst/>
          </a:prstGeom>
          <a:effectLst>
            <a:outerShdw blurRad="50800" dist="38100" dir="2700000" algn="tl" rotWithShape="0">
              <a:prstClr val="black">
                <a:alpha val="0"/>
              </a:prstClr>
            </a:outerShdw>
          </a:effectLst>
        </p:spPr>
        <p:txBody>
          <a:bodyPr>
            <a:spAutoFit/>
          </a:bodyPr>
          <a:lstStyle/>
          <a:p>
            <a:pPr algn="ctr">
              <a:lnSpc>
                <a:spcPct val="107000"/>
              </a:lnSpc>
              <a:spcAft>
                <a:spcPts val="800"/>
              </a:spcAft>
            </a:pPr>
            <a:r>
              <a:rPr lang="cs-CZ" b="1" dirty="0" smtClean="0">
                <a:solidFill>
                  <a:srgbClr val="1B3165"/>
                </a:solidFill>
                <a:latin typeface="IBM Plex Sans" panose="020B0503050203000203" pitchFamily="34" charset="-18"/>
                <a:ea typeface="Calibri" panose="020F0502020204030204" pitchFamily="34" charset="0"/>
                <a:cs typeface="Times New Roman" panose="02020603050405020304" pitchFamily="18" charset="0"/>
              </a:rPr>
              <a:t>Oddílové následnictví aneb zájem mladé generace v Asociaci TOM o vedení oddílu.</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Obdélník 1"/>
          <p:cNvSpPr/>
          <p:nvPr/>
        </p:nvSpPr>
        <p:spPr>
          <a:xfrm>
            <a:off x="6841893" y="5603067"/>
            <a:ext cx="3179888" cy="388696"/>
          </a:xfrm>
          <a:prstGeom prst="rect">
            <a:avLst/>
          </a:prstGeom>
        </p:spPr>
        <p:txBody>
          <a:bodyPr wrap="square">
            <a:spAutoFit/>
          </a:bodyPr>
          <a:lstStyle/>
          <a:p>
            <a:pPr algn="ctr">
              <a:lnSpc>
                <a:spcPct val="107000"/>
              </a:lnSpc>
              <a:spcAft>
                <a:spcPts val="800"/>
              </a:spcAft>
            </a:pPr>
            <a:r>
              <a:rPr lang="cs-CZ" b="1" dirty="0" smtClean="0">
                <a:solidFill>
                  <a:srgbClr val="1B3165"/>
                </a:solidFill>
                <a:latin typeface="IBM Plex Sans" panose="020B0503050203000203" pitchFamily="34" charset="-18"/>
                <a:ea typeface="Calibri" panose="020F0502020204030204" pitchFamily="34" charset="0"/>
                <a:cs typeface="Times New Roman" panose="02020603050405020304" pitchFamily="18" charset="0"/>
              </a:rPr>
              <a:t>Výběr výsledků pro diskuzi</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bdélník 3"/>
          <p:cNvSpPr/>
          <p:nvPr/>
        </p:nvSpPr>
        <p:spPr>
          <a:xfrm>
            <a:off x="6228349" y="5133771"/>
            <a:ext cx="4406976" cy="469296"/>
          </a:xfrm>
          <a:prstGeom prst="rect">
            <a:avLst/>
          </a:prstGeom>
        </p:spPr>
        <p:txBody>
          <a:bodyPr wrap="none">
            <a:spAutoFit/>
          </a:bodyPr>
          <a:lstStyle/>
          <a:p>
            <a:pPr algn="ctr">
              <a:lnSpc>
                <a:spcPct val="107000"/>
              </a:lnSpc>
              <a:spcAft>
                <a:spcPts val="800"/>
              </a:spcAft>
            </a:pPr>
            <a:r>
              <a:rPr lang="cs-CZ" sz="2400" b="1" dirty="0">
                <a:solidFill>
                  <a:srgbClr val="1B3165"/>
                </a:solidFill>
                <a:latin typeface="IBM Plex Sans" panose="020B0503050203000203" pitchFamily="34" charset="-18"/>
                <a:ea typeface="Calibri" panose="020F0502020204030204" pitchFamily="34" charset="0"/>
                <a:cs typeface="Times New Roman" panose="02020603050405020304" pitchFamily="18" charset="0"/>
              </a:rPr>
              <a:t>Vyhodnocení průzkumu 2019</a:t>
            </a:r>
            <a:endParaRPr lang="cs-CZ"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94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32361" y="438458"/>
            <a:ext cx="6357594" cy="907493"/>
          </a:xfrm>
        </p:spPr>
        <p:txBody>
          <a:bodyPr>
            <a:normAutofit/>
          </a:bodyPr>
          <a:lstStyle/>
          <a:p>
            <a:r>
              <a:rPr lang="cs-CZ" sz="2800" b="1" dirty="0">
                <a:solidFill>
                  <a:srgbClr val="FA8F01"/>
                </a:solidFill>
                <a:latin typeface="IBM Plex Sans SemiBold" panose="020B0703050203000203" pitchFamily="34" charset="-18"/>
              </a:rPr>
              <a:t>Vybráno z odpovědí respondentů... </a:t>
            </a:r>
            <a:r>
              <a:rPr lang="cs-CZ" sz="2800" dirty="0">
                <a:solidFill>
                  <a:srgbClr val="FA8F01"/>
                </a:solidFill>
                <a:latin typeface="IBM Plex Sans SemiBold" panose="020B0703050203000203" pitchFamily="34" charset="-18"/>
              </a:rPr>
              <a:t/>
            </a:r>
            <a:br>
              <a:rPr lang="cs-CZ" sz="2800" dirty="0">
                <a:solidFill>
                  <a:srgbClr val="FA8F01"/>
                </a:solidFill>
                <a:latin typeface="IBM Plex Sans SemiBold" panose="020B0703050203000203" pitchFamily="34" charset="-18"/>
              </a:rPr>
            </a:br>
            <a:r>
              <a:rPr lang="cs-CZ" sz="2800" b="1" dirty="0">
                <a:solidFill>
                  <a:srgbClr val="FA8F01"/>
                </a:solidFill>
                <a:latin typeface="IBM Plex Sans SemiBold" panose="020B0703050203000203" pitchFamily="34" charset="-18"/>
              </a:rPr>
              <a:t>Pro </a:t>
            </a:r>
            <a:r>
              <a:rPr lang="cs-CZ" sz="2800" b="1" dirty="0" smtClean="0">
                <a:solidFill>
                  <a:srgbClr val="FA8F01"/>
                </a:solidFill>
                <a:latin typeface="IBM Plex Sans SemiBold" panose="020B0703050203000203" pitchFamily="34" charset="-18"/>
              </a:rPr>
              <a:t>zamyšlení, pobavení, </a:t>
            </a:r>
            <a:r>
              <a:rPr lang="cs-CZ" sz="2800" b="1" dirty="0">
                <a:solidFill>
                  <a:srgbClr val="FA8F01"/>
                </a:solidFill>
                <a:latin typeface="IBM Plex Sans SemiBold" panose="020B0703050203000203" pitchFamily="34" charset="-18"/>
              </a:rPr>
              <a:t>koprnění</a:t>
            </a:r>
            <a:r>
              <a:rPr lang="cs-CZ" sz="2800" b="1" dirty="0" smtClean="0">
                <a:solidFill>
                  <a:srgbClr val="FA8F01"/>
                </a:solidFill>
                <a:latin typeface="IBM Plex Sans SemiBold" panose="020B0703050203000203" pitchFamily="34" charset="-18"/>
              </a:rPr>
              <a:t>...</a:t>
            </a:r>
            <a:endParaRPr lang="cs-CZ" sz="2800" dirty="0">
              <a:solidFill>
                <a:srgbClr val="FA8F01"/>
              </a:solidFill>
              <a:latin typeface="IBM Plex Sans SemiBold" panose="020B0703050203000203" pitchFamily="34" charset="-18"/>
            </a:endParaRPr>
          </a:p>
        </p:txBody>
      </p:sp>
      <p:sp>
        <p:nvSpPr>
          <p:cNvPr id="3" name="Zástupný symbol pro obsah 2"/>
          <p:cNvSpPr>
            <a:spLocks noGrp="1"/>
          </p:cNvSpPr>
          <p:nvPr>
            <p:ph idx="1"/>
          </p:nvPr>
        </p:nvSpPr>
        <p:spPr>
          <a:xfrm>
            <a:off x="453663" y="1565287"/>
            <a:ext cx="11114988" cy="2024021"/>
          </a:xfrm>
        </p:spPr>
        <p:txBody>
          <a:bodyPr>
            <a:normAutofit/>
          </a:bodyPr>
          <a:lstStyle/>
          <a:p>
            <a:pPr marL="0" indent="0" algn="ctr">
              <a:buNone/>
            </a:pPr>
            <a:r>
              <a:rPr lang="cs-CZ" sz="1800" i="1" dirty="0" smtClean="0">
                <a:solidFill>
                  <a:srgbClr val="1B3165"/>
                </a:solidFill>
                <a:latin typeface="IBM Plex Sans SemiBold" panose="020B0703050203000203" pitchFamily="34" charset="-18"/>
              </a:rPr>
              <a:t>„Jako </a:t>
            </a:r>
            <a:r>
              <a:rPr lang="cs-CZ" sz="1800" i="1" dirty="0">
                <a:solidFill>
                  <a:srgbClr val="1B3165"/>
                </a:solidFill>
                <a:latin typeface="IBM Plex Sans SemiBold" panose="020B0703050203000203" pitchFamily="34" charset="-18"/>
              </a:rPr>
              <a:t>oddíl tady beru náš turnus, pokud myslíte celkově tábor, tak si všechna čísla výše ze čtyř násobte. Společně mezi turnusy pořádáme brigády, kde zlepšujeme táborovou výbavu apod. Také jednou ročně výroční schůzi, kde řešíme politiku, plánujeme a volíme si prezidenta</a:t>
            </a:r>
            <a:r>
              <a:rPr lang="cs-CZ" sz="1800" i="1" dirty="0" smtClean="0">
                <a:solidFill>
                  <a:srgbClr val="1B3165"/>
                </a:solidFill>
                <a:latin typeface="IBM Plex Sans SemiBold" panose="020B0703050203000203" pitchFamily="34" charset="-18"/>
              </a:rPr>
              <a:t>.“</a:t>
            </a:r>
            <a:endParaRPr lang="cs-CZ" sz="1800" i="1" dirty="0">
              <a:solidFill>
                <a:srgbClr val="1B3165"/>
              </a:solidFill>
              <a:latin typeface="IBM Plex Sans SemiBold" panose="020B0703050203000203" pitchFamily="34" charset="-18"/>
            </a:endParaRPr>
          </a:p>
          <a:p>
            <a:pPr marL="0" indent="0" algn="ctr">
              <a:buNone/>
            </a:pPr>
            <a:endParaRPr lang="cs-CZ" sz="1800" dirty="0" smtClean="0">
              <a:solidFill>
                <a:srgbClr val="1B3165"/>
              </a:solidFill>
              <a:latin typeface="IBM Plex Sans SemiBold" panose="020B0703050203000203" pitchFamily="34" charset="-18"/>
            </a:endParaRPr>
          </a:p>
          <a:p>
            <a:pPr marL="0" indent="0" algn="ctr">
              <a:buNone/>
            </a:pPr>
            <a:r>
              <a:rPr lang="cs-CZ" sz="1800" i="1" dirty="0" smtClean="0">
                <a:solidFill>
                  <a:srgbClr val="4AA1EF"/>
                </a:solidFill>
                <a:latin typeface="IBM Plex Sans SemiBold" panose="020B0703050203000203" pitchFamily="34" charset="-18"/>
              </a:rPr>
              <a:t>„Kdysi </a:t>
            </a:r>
            <a:r>
              <a:rPr lang="cs-CZ" sz="1800" i="1" dirty="0">
                <a:solidFill>
                  <a:srgbClr val="4AA1EF"/>
                </a:solidFill>
                <a:latin typeface="IBM Plex Sans SemiBold" panose="020B0703050203000203" pitchFamily="34" charset="-18"/>
              </a:rPr>
              <a:t>bylo běžné se účastnit mezi-oddílových turnajů Zlaté trenky. Nyní však nic. Jen výjimečně jsme se tento rok utkali v různých hrách se skauty z našeho města</a:t>
            </a:r>
            <a:r>
              <a:rPr lang="cs-CZ" sz="1800" i="1" dirty="0" smtClean="0">
                <a:solidFill>
                  <a:srgbClr val="4AA1EF"/>
                </a:solidFill>
                <a:latin typeface="IBM Plex Sans SemiBold" panose="020B0703050203000203" pitchFamily="34" charset="-18"/>
              </a:rPr>
              <a:t>.“</a:t>
            </a:r>
            <a:endParaRPr lang="cs-CZ" sz="1800" dirty="0">
              <a:solidFill>
                <a:srgbClr val="4AA1EF"/>
              </a:solidFill>
              <a:latin typeface="IBM Plex Sans SemiBold" panose="020B0703050203000203" pitchFamily="34" charset="-18"/>
            </a:endParaRPr>
          </a:p>
        </p:txBody>
      </p:sp>
      <p:pic>
        <p:nvPicPr>
          <p:cNvPr id="4" name="Obrázek 3"/>
          <p:cNvPicPr/>
          <p:nvPr/>
        </p:nvPicPr>
        <p:blipFill>
          <a:blip r:embed="rId2">
            <a:extLst>
              <a:ext uri="{28A0092B-C50C-407E-A947-70E740481C1C}">
                <a14:useLocalDpi xmlns:a14="http://schemas.microsoft.com/office/drawing/2010/main" val="0"/>
              </a:ext>
            </a:extLst>
          </a:blip>
          <a:stretch>
            <a:fillRect/>
          </a:stretch>
        </p:blipFill>
        <p:spPr>
          <a:xfrm>
            <a:off x="3297298" y="3751646"/>
            <a:ext cx="5427719" cy="2729171"/>
          </a:xfrm>
          <a:prstGeom prst="rect">
            <a:avLst/>
          </a:prstGeom>
        </p:spPr>
      </p:pic>
    </p:spTree>
    <p:extLst>
      <p:ext uri="{BB962C8B-B14F-4D97-AF65-F5344CB8AC3E}">
        <p14:creationId xmlns:p14="http://schemas.microsoft.com/office/powerpoint/2010/main" val="307830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3358" y="1725105"/>
            <a:ext cx="10515600" cy="4666268"/>
          </a:xfrm>
        </p:spPr>
        <p:txBody>
          <a:bodyPr>
            <a:normAutofit fontScale="47500" lnSpcReduction="20000"/>
          </a:bodyPr>
          <a:lstStyle/>
          <a:p>
            <a:pPr marL="0" indent="0" algn="ctr">
              <a:lnSpc>
                <a:spcPct val="120000"/>
              </a:lnSpc>
              <a:buNone/>
            </a:pPr>
            <a:r>
              <a:rPr lang="cs-CZ" i="1" dirty="0" smtClean="0">
                <a:solidFill>
                  <a:srgbClr val="1B3165"/>
                </a:solidFill>
                <a:latin typeface="IBM Plex Sans SemiBold" panose="020B0703050203000203" pitchFamily="34" charset="-18"/>
              </a:rPr>
              <a:t>„Ano </a:t>
            </a:r>
            <a:r>
              <a:rPr lang="cs-CZ" i="1" dirty="0">
                <a:solidFill>
                  <a:srgbClr val="1B3165"/>
                </a:solidFill>
                <a:latin typeface="IBM Plex Sans SemiBold" panose="020B0703050203000203" pitchFamily="34" charset="-18"/>
              </a:rPr>
              <a:t>jezdím ráda. Líbí se mi vedoucí </a:t>
            </a:r>
            <a:r>
              <a:rPr lang="cs-CZ" i="1" dirty="0" err="1">
                <a:solidFill>
                  <a:srgbClr val="1B3165"/>
                </a:solidFill>
                <a:latin typeface="IBM Plex Sans SemiBold" panose="020B0703050203000203" pitchFamily="34" charset="-18"/>
              </a:rPr>
              <a:t>Chippewanů</a:t>
            </a:r>
            <a:r>
              <a:rPr lang="cs-CZ" i="1" dirty="0">
                <a:solidFill>
                  <a:srgbClr val="1B3165"/>
                </a:solidFill>
                <a:latin typeface="IBM Plex Sans SemiBold" panose="020B0703050203000203" pitchFamily="34" charset="-18"/>
              </a:rPr>
              <a:t>, je interesantně prošedivělý</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4AA1EF"/>
                </a:solidFill>
                <a:latin typeface="IBM Plex Sans SemiBold" panose="020B0703050203000203" pitchFamily="34" charset="-18"/>
              </a:rPr>
              <a:t>„ </a:t>
            </a:r>
            <a:r>
              <a:rPr lang="cs-CZ" i="1" dirty="0" smtClean="0">
                <a:solidFill>
                  <a:srgbClr val="4AA1EF"/>
                </a:solidFill>
                <a:latin typeface="IBM Plex Sans SemiBold" panose="020B0703050203000203" pitchFamily="34" charset="-18"/>
              </a:rPr>
              <a:t>Tyto </a:t>
            </a:r>
            <a:r>
              <a:rPr lang="cs-CZ" i="1" dirty="0">
                <a:solidFill>
                  <a:srgbClr val="4AA1EF"/>
                </a:solidFill>
                <a:latin typeface="IBM Plex Sans SemiBold" panose="020B0703050203000203" pitchFamily="34" charset="-18"/>
              </a:rPr>
              <a:t>akce jsou skvělé. Získávám typy na nové hry a mám kamarády mezi jinými oddíly, což se může hodit</a:t>
            </a:r>
            <a:r>
              <a:rPr lang="cs-CZ" i="1" dirty="0" smtClean="0">
                <a:solidFill>
                  <a:srgbClr val="4AA1EF"/>
                </a:solidFill>
                <a:latin typeface="IBM Plex Sans SemiBold" panose="020B0703050203000203" pitchFamily="34" charset="-18"/>
              </a:rPr>
              <a:t>.“</a:t>
            </a:r>
            <a:endParaRPr lang="cs-CZ" i="1" dirty="0">
              <a:solidFill>
                <a:srgbClr val="4AA1EF"/>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Moc </a:t>
            </a:r>
            <a:r>
              <a:rPr lang="cs-CZ" i="1" dirty="0">
                <a:solidFill>
                  <a:srgbClr val="1B3165"/>
                </a:solidFill>
                <a:latin typeface="IBM Plex Sans SemiBold" panose="020B0703050203000203" pitchFamily="34" charset="-18"/>
              </a:rPr>
              <a:t>ne. Je to spíš relaxační akce; většinou se po předchozích zkušenostech raději věnuji kreativním blokům</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659326"/>
                </a:solidFill>
                <a:latin typeface="IBM Plex Sans SemiBold" panose="020B0703050203000203" pitchFamily="34" charset="-18"/>
              </a:rPr>
              <a:t>„ </a:t>
            </a:r>
            <a:r>
              <a:rPr lang="cs-CZ" i="1" dirty="0" smtClean="0">
                <a:solidFill>
                  <a:srgbClr val="659326"/>
                </a:solidFill>
                <a:latin typeface="IBM Plex Sans SemiBold" panose="020B0703050203000203" pitchFamily="34" charset="-18"/>
              </a:rPr>
              <a:t>Já </a:t>
            </a:r>
            <a:r>
              <a:rPr lang="cs-CZ" i="1" dirty="0">
                <a:solidFill>
                  <a:srgbClr val="659326"/>
                </a:solidFill>
                <a:latin typeface="IBM Plex Sans SemiBold" panose="020B0703050203000203" pitchFamily="34" charset="-18"/>
              </a:rPr>
              <a:t>na takové akce moc nejsem, nebaví mě předvádět se na veřejnosti</a:t>
            </a:r>
            <a:r>
              <a:rPr lang="cs-CZ" i="1" dirty="0" smtClean="0">
                <a:solidFill>
                  <a:srgbClr val="659326"/>
                </a:solidFill>
                <a:latin typeface="IBM Plex Sans SemiBold" panose="020B0703050203000203" pitchFamily="34" charset="-18"/>
              </a:rPr>
              <a:t>.“</a:t>
            </a:r>
            <a:endParaRPr lang="cs-CZ" i="1" dirty="0">
              <a:solidFill>
                <a:srgbClr val="659326"/>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Bohužel </a:t>
            </a:r>
            <a:r>
              <a:rPr lang="cs-CZ" i="1" dirty="0">
                <a:solidFill>
                  <a:srgbClr val="1B3165"/>
                </a:solidFill>
                <a:latin typeface="IBM Plex Sans SemiBold" panose="020B0703050203000203" pitchFamily="34" charset="-18"/>
              </a:rPr>
              <a:t>se neúčastníme ani nepořádáme větší </a:t>
            </a:r>
            <a:r>
              <a:rPr lang="cs-CZ" i="1" dirty="0" err="1">
                <a:solidFill>
                  <a:srgbClr val="1B3165"/>
                </a:solidFill>
                <a:latin typeface="IBM Plex Sans SemiBold" panose="020B0703050203000203" pitchFamily="34" charset="-18"/>
              </a:rPr>
              <a:t>mezioddílové</a:t>
            </a:r>
            <a:r>
              <a:rPr lang="cs-CZ" i="1" dirty="0">
                <a:solidFill>
                  <a:srgbClr val="1B3165"/>
                </a:solidFill>
                <a:latin typeface="IBM Plex Sans SemiBold" panose="020B0703050203000203" pitchFamily="34" charset="-18"/>
              </a:rPr>
              <a:t> aktivity skrze kalendář zaplněný našimi akcemi</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4AA1EF"/>
                </a:solidFill>
                <a:latin typeface="IBM Plex Sans SemiBold" panose="020B0703050203000203" pitchFamily="34" charset="-18"/>
              </a:rPr>
              <a:t>„ </a:t>
            </a:r>
            <a:r>
              <a:rPr lang="cs-CZ" i="1" dirty="0" err="1" smtClean="0">
                <a:solidFill>
                  <a:srgbClr val="4AA1EF"/>
                </a:solidFill>
                <a:latin typeface="IBM Plex Sans SemiBold" panose="020B0703050203000203" pitchFamily="34" charset="-18"/>
              </a:rPr>
              <a:t>Mezioddílové</a:t>
            </a:r>
            <a:r>
              <a:rPr lang="cs-CZ" i="1" dirty="0" smtClean="0">
                <a:solidFill>
                  <a:srgbClr val="4AA1EF"/>
                </a:solidFill>
                <a:latin typeface="IBM Plex Sans SemiBold" panose="020B0703050203000203" pitchFamily="34" charset="-18"/>
              </a:rPr>
              <a:t> </a:t>
            </a:r>
            <a:r>
              <a:rPr lang="cs-CZ" i="1" dirty="0">
                <a:solidFill>
                  <a:srgbClr val="4AA1EF"/>
                </a:solidFill>
                <a:latin typeface="IBM Plex Sans SemiBold" panose="020B0703050203000203" pitchFamily="34" charset="-18"/>
              </a:rPr>
              <a:t>akce jsou skvělé v tom, že každý oddíl je individuální a plno věcí řeší oddíly jinak než náš:) takže inspirace tak je určitě:) je taky dobrý, že se děcka setkají i s dětmi z jiných </a:t>
            </a:r>
            <a:r>
              <a:rPr lang="cs-CZ" i="1" dirty="0" smtClean="0">
                <a:solidFill>
                  <a:srgbClr val="4AA1EF"/>
                </a:solidFill>
                <a:latin typeface="IBM Plex Sans SemiBold" panose="020B0703050203000203" pitchFamily="34" charset="-18"/>
              </a:rPr>
              <a:t>oddílů.“</a:t>
            </a:r>
            <a:endParaRPr lang="cs-CZ" i="1" dirty="0">
              <a:solidFill>
                <a:srgbClr val="4AA1EF"/>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Závody </a:t>
            </a:r>
            <a:r>
              <a:rPr lang="cs-CZ" i="1" dirty="0">
                <a:solidFill>
                  <a:srgbClr val="1B3165"/>
                </a:solidFill>
                <a:latin typeface="IBM Plex Sans SemiBold" panose="020B0703050203000203" pitchFamily="34" charset="-18"/>
              </a:rPr>
              <a:t>jsou sport jako každý jiný s plusem vzájemné spolupráce a skvělé atmosféry panující mezi </a:t>
            </a:r>
            <a:r>
              <a:rPr lang="cs-CZ" i="1" dirty="0" err="1">
                <a:solidFill>
                  <a:srgbClr val="1B3165"/>
                </a:solidFill>
                <a:latin typeface="IBM Plex Sans SemiBold" panose="020B0703050203000203" pitchFamily="34" charset="-18"/>
              </a:rPr>
              <a:t>tomíky</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FA8F01"/>
                </a:solidFill>
                <a:latin typeface="IBM Plex Sans SemiBold" panose="020B0703050203000203" pitchFamily="34" charset="-18"/>
              </a:rPr>
              <a:t>„ </a:t>
            </a:r>
            <a:r>
              <a:rPr lang="cs-CZ" i="1" dirty="0" smtClean="0">
                <a:solidFill>
                  <a:srgbClr val="FA8F01"/>
                </a:solidFill>
                <a:latin typeface="IBM Plex Sans SemiBold" panose="020B0703050203000203" pitchFamily="34" charset="-18"/>
              </a:rPr>
              <a:t>Nejlepší </a:t>
            </a:r>
            <a:r>
              <a:rPr lang="cs-CZ" i="1" dirty="0">
                <a:solidFill>
                  <a:srgbClr val="FA8F01"/>
                </a:solidFill>
                <a:latin typeface="IBM Plex Sans SemiBold" panose="020B0703050203000203" pitchFamily="34" charset="-18"/>
              </a:rPr>
              <a:t>mi na nich asi přijde, že se můžu potkat s lidmi z jiných oddílů a pokecat/předat </a:t>
            </a:r>
            <a:r>
              <a:rPr lang="cs-CZ" i="1" dirty="0" smtClean="0">
                <a:solidFill>
                  <a:srgbClr val="FA8F01"/>
                </a:solidFill>
                <a:latin typeface="IBM Plex Sans SemiBold" panose="020B0703050203000203" pitchFamily="34" charset="-18"/>
              </a:rPr>
              <a:t>zkušenosti.“</a:t>
            </a:r>
            <a:endParaRPr lang="cs-CZ" i="1" dirty="0">
              <a:solidFill>
                <a:srgbClr val="FA8F01"/>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Moc </a:t>
            </a:r>
            <a:r>
              <a:rPr lang="cs-CZ" i="1" dirty="0">
                <a:solidFill>
                  <a:srgbClr val="1B3165"/>
                </a:solidFill>
                <a:latin typeface="IBM Plex Sans SemiBold" panose="020B0703050203000203" pitchFamily="34" charset="-18"/>
              </a:rPr>
              <a:t>se nám líbila Hořcová výzva, ale moc akcí s dalšími oddíly se neúčastníme, máme svých aktivit poměrně hodně. V letošním roce jsme chtěli uspořádat noční hru i pro další oddíly, ale nebyl </a:t>
            </a:r>
            <a:r>
              <a:rPr lang="cs-CZ" i="1" dirty="0" smtClean="0">
                <a:solidFill>
                  <a:srgbClr val="1B3165"/>
                </a:solidFill>
                <a:latin typeface="IBM Plex Sans SemiBold" panose="020B0703050203000203" pitchFamily="34" charset="-18"/>
              </a:rPr>
              <a:t>zájem.“</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659326"/>
                </a:solidFill>
                <a:latin typeface="IBM Plex Sans SemiBold" panose="020B0703050203000203" pitchFamily="34" charset="-18"/>
              </a:rPr>
              <a:t>„ </a:t>
            </a:r>
            <a:r>
              <a:rPr lang="cs-CZ" i="1" dirty="0" smtClean="0">
                <a:solidFill>
                  <a:srgbClr val="659326"/>
                </a:solidFill>
                <a:latin typeface="IBM Plex Sans SemiBold" panose="020B0703050203000203" pitchFamily="34" charset="-18"/>
              </a:rPr>
              <a:t>Myslím </a:t>
            </a:r>
            <a:r>
              <a:rPr lang="cs-CZ" i="1" dirty="0">
                <a:solidFill>
                  <a:srgbClr val="659326"/>
                </a:solidFill>
                <a:latin typeface="IBM Plex Sans SemiBold" panose="020B0703050203000203" pitchFamily="34" charset="-18"/>
              </a:rPr>
              <a:t>si, že bychom mohli začít více spolupracovat s oddíly v blízkém okolí. Mohli bychom se toho od sebe navzájem tolik naučit</a:t>
            </a:r>
            <a:r>
              <a:rPr lang="cs-CZ" i="1" dirty="0" smtClean="0">
                <a:solidFill>
                  <a:srgbClr val="659326"/>
                </a:solidFill>
                <a:latin typeface="IBM Plex Sans SemiBold" panose="020B0703050203000203" pitchFamily="34" charset="-18"/>
              </a:rPr>
              <a:t>.“</a:t>
            </a:r>
            <a:endParaRPr lang="cs-CZ" i="1" dirty="0">
              <a:solidFill>
                <a:srgbClr val="659326"/>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Raději </a:t>
            </a:r>
            <a:r>
              <a:rPr lang="cs-CZ" i="1" dirty="0">
                <a:solidFill>
                  <a:srgbClr val="1B3165"/>
                </a:solidFill>
                <a:latin typeface="IBM Plex Sans SemiBold" panose="020B0703050203000203" pitchFamily="34" charset="-18"/>
              </a:rPr>
              <a:t>preferuji společnost svého domovského oddílu, ale občas potkat známé z jiných oddílů je také fajn </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20000"/>
              </a:lnSpc>
              <a:buNone/>
            </a:pPr>
            <a:r>
              <a:rPr lang="cs-CZ" i="1" dirty="0">
                <a:solidFill>
                  <a:srgbClr val="4AA1EF"/>
                </a:solidFill>
                <a:latin typeface="IBM Plex Sans SemiBold" panose="020B0703050203000203" pitchFamily="34" charset="-18"/>
              </a:rPr>
              <a:t>„ </a:t>
            </a:r>
            <a:r>
              <a:rPr lang="cs-CZ" i="1" dirty="0" smtClean="0">
                <a:solidFill>
                  <a:srgbClr val="4AA1EF"/>
                </a:solidFill>
                <a:latin typeface="IBM Plex Sans SemiBold" panose="020B0703050203000203" pitchFamily="34" charset="-18"/>
              </a:rPr>
              <a:t>Ano </a:t>
            </a:r>
            <a:r>
              <a:rPr lang="cs-CZ" i="1" dirty="0">
                <a:solidFill>
                  <a:srgbClr val="4AA1EF"/>
                </a:solidFill>
                <a:latin typeface="IBM Plex Sans SemiBold" panose="020B0703050203000203" pitchFamily="34" charset="-18"/>
              </a:rPr>
              <a:t>- uvědomuji si, jak jsou osudy některých dětí těžké, a jsem ráda, že jim můžeme alespoň nějak zpříjemnit dětství</a:t>
            </a:r>
            <a:r>
              <a:rPr lang="cs-CZ" i="1" dirty="0" smtClean="0">
                <a:solidFill>
                  <a:srgbClr val="4AA1EF"/>
                </a:solidFill>
                <a:latin typeface="IBM Plex Sans SemiBold" panose="020B0703050203000203" pitchFamily="34" charset="-18"/>
              </a:rPr>
              <a:t>.“</a:t>
            </a:r>
            <a:endParaRPr lang="cs-CZ" i="1" dirty="0">
              <a:solidFill>
                <a:srgbClr val="4AA1EF"/>
              </a:solidFill>
              <a:latin typeface="IBM Plex Sans SemiBold" panose="020B0703050203000203" pitchFamily="34" charset="-18"/>
            </a:endParaRPr>
          </a:p>
          <a:p>
            <a:pPr marL="0" indent="0" algn="ctr">
              <a:lnSpc>
                <a:spcPct val="120000"/>
              </a:lnSpc>
              <a:buNone/>
            </a:pPr>
            <a:r>
              <a:rPr lang="cs-CZ" i="1" dirty="0">
                <a:solidFill>
                  <a:srgbClr val="1B3165"/>
                </a:solidFill>
                <a:latin typeface="IBM Plex Sans SemiBold" panose="020B0703050203000203" pitchFamily="34" charset="-18"/>
              </a:rPr>
              <a:t>„ </a:t>
            </a:r>
            <a:r>
              <a:rPr lang="cs-CZ" i="1" dirty="0" smtClean="0">
                <a:solidFill>
                  <a:srgbClr val="1B3165"/>
                </a:solidFill>
                <a:latin typeface="IBM Plex Sans SemiBold" panose="020B0703050203000203" pitchFamily="34" charset="-18"/>
              </a:rPr>
              <a:t>Já </a:t>
            </a:r>
            <a:r>
              <a:rPr lang="cs-CZ" i="1" dirty="0">
                <a:solidFill>
                  <a:srgbClr val="1B3165"/>
                </a:solidFill>
                <a:latin typeface="IBM Plex Sans SemiBold" panose="020B0703050203000203" pitchFamily="34" charset="-18"/>
              </a:rPr>
              <a:t>sama závodím za náš oddíl, je to taková hrdost a navíc si trénuje svou fyzickou kondici, baví mě to</a:t>
            </a:r>
            <a:r>
              <a:rPr lang="cs-CZ" i="1" dirty="0" smtClean="0">
                <a:solidFill>
                  <a:srgbClr val="1B3165"/>
                </a:solidFill>
                <a:latin typeface="IBM Plex Sans SemiBold" panose="020B0703050203000203" pitchFamily="34" charset="-18"/>
              </a:rPr>
              <a:t>!“</a:t>
            </a:r>
            <a:endParaRPr lang="cs-CZ" dirty="0">
              <a:solidFill>
                <a:srgbClr val="1B3165"/>
              </a:solidFill>
              <a:latin typeface="IBM Plex Sans SemiBold" panose="020B0703050203000203" pitchFamily="34" charset="-18"/>
            </a:endParaRPr>
          </a:p>
        </p:txBody>
      </p:sp>
      <p:sp>
        <p:nvSpPr>
          <p:cNvPr id="4" name="Nadpis 1"/>
          <p:cNvSpPr>
            <a:spLocks noGrp="1"/>
          </p:cNvSpPr>
          <p:nvPr>
            <p:ph type="title"/>
          </p:nvPr>
        </p:nvSpPr>
        <p:spPr>
          <a:xfrm>
            <a:off x="2832361" y="438458"/>
            <a:ext cx="6357594" cy="907493"/>
          </a:xfrm>
        </p:spPr>
        <p:txBody>
          <a:bodyPr>
            <a:normAutofit/>
          </a:bodyPr>
          <a:lstStyle/>
          <a:p>
            <a:r>
              <a:rPr lang="cs-CZ" sz="2800" b="1" dirty="0">
                <a:solidFill>
                  <a:srgbClr val="FA8F01"/>
                </a:solidFill>
                <a:latin typeface="IBM Plex Sans SemiBold" panose="020B0703050203000203" pitchFamily="34" charset="-18"/>
              </a:rPr>
              <a:t>Jsou pro tebe tyto akce přínosné? Inspirují tě? Napiš vlastními slovy: </a:t>
            </a:r>
          </a:p>
        </p:txBody>
      </p:sp>
    </p:spTree>
    <p:extLst>
      <p:ext uri="{BB962C8B-B14F-4D97-AF65-F5344CB8AC3E}">
        <p14:creationId xmlns:p14="http://schemas.microsoft.com/office/powerpoint/2010/main" val="53817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53358" y="1461155"/>
            <a:ext cx="10515600" cy="5090474"/>
          </a:xfrm>
        </p:spPr>
        <p:txBody>
          <a:bodyPr>
            <a:noAutofit/>
          </a:bodyPr>
          <a:lstStyle/>
          <a:p>
            <a:pPr marL="0" indent="0" algn="ctr">
              <a:lnSpc>
                <a:spcPct val="170000"/>
              </a:lnSpc>
              <a:buNone/>
            </a:pPr>
            <a:r>
              <a:rPr lang="cs-CZ" sz="1300" i="1" dirty="0" smtClean="0">
                <a:solidFill>
                  <a:srgbClr val="1B3165"/>
                </a:solidFill>
                <a:latin typeface="IBM Plex Sans SemiBold" panose="020B0703050203000203" pitchFamily="34" charset="-18"/>
              </a:rPr>
              <a:t>„Nějaký </a:t>
            </a:r>
            <a:r>
              <a:rPr lang="cs-CZ" sz="1300" i="1" dirty="0">
                <a:solidFill>
                  <a:srgbClr val="1B3165"/>
                </a:solidFill>
                <a:latin typeface="IBM Plex Sans SemiBold" panose="020B0703050203000203" pitchFamily="34" charset="-18"/>
              </a:rPr>
              <a:t>sraz starších </a:t>
            </a:r>
            <a:r>
              <a:rPr lang="cs-CZ" sz="1300" i="1" dirty="0" err="1">
                <a:solidFill>
                  <a:srgbClr val="1B3165"/>
                </a:solidFill>
                <a:latin typeface="IBM Plex Sans SemiBold" panose="020B0703050203000203" pitchFamily="34" charset="-18"/>
              </a:rPr>
              <a:t>tomíků</a:t>
            </a:r>
            <a:r>
              <a:rPr lang="cs-CZ" sz="1300" i="1" dirty="0">
                <a:solidFill>
                  <a:srgbClr val="1B3165"/>
                </a:solidFill>
                <a:latin typeface="IBM Plex Sans SemiBold" panose="020B0703050203000203" pitchFamily="34" charset="-18"/>
              </a:rPr>
              <a:t> a turnaj v míčových hrách například </a:t>
            </a:r>
            <a:r>
              <a:rPr lang="cs-CZ" sz="1300" i="1" dirty="0" smtClean="0">
                <a:solidFill>
                  <a:srgbClr val="1B3165"/>
                </a:solidFill>
                <a:latin typeface="IBM Plex Sans SemiBold" panose="020B0703050203000203" pitchFamily="34" charset="-18"/>
              </a:rPr>
              <a:t>:)“</a:t>
            </a:r>
          </a:p>
          <a:p>
            <a:pPr marL="0" indent="0" algn="ctr">
              <a:lnSpc>
                <a:spcPct val="170000"/>
              </a:lnSpc>
              <a:buNone/>
            </a:pPr>
            <a:r>
              <a:rPr lang="cs-CZ" sz="1300" i="1" dirty="0" smtClean="0">
                <a:solidFill>
                  <a:srgbClr val="4AA1EF"/>
                </a:solidFill>
                <a:latin typeface="IBM Plex Sans SemiBold" panose="020B0703050203000203" pitchFamily="34" charset="-18"/>
              </a:rPr>
              <a:t>„Než </a:t>
            </a:r>
            <a:r>
              <a:rPr lang="cs-CZ" sz="1300" i="1" dirty="0">
                <a:solidFill>
                  <a:srgbClr val="4AA1EF"/>
                </a:solidFill>
                <a:latin typeface="IBM Plex Sans SemiBold" panose="020B0703050203000203" pitchFamily="34" charset="-18"/>
              </a:rPr>
              <a:t>se vrhnu na </a:t>
            </a:r>
            <a:r>
              <a:rPr lang="cs-CZ" sz="1300" i="1" dirty="0" err="1">
                <a:solidFill>
                  <a:srgbClr val="4AA1EF"/>
                </a:solidFill>
                <a:latin typeface="IBM Plex Sans SemiBold" panose="020B0703050203000203" pitchFamily="34" charset="-18"/>
              </a:rPr>
              <a:t>mezioddílové</a:t>
            </a:r>
            <a:r>
              <a:rPr lang="cs-CZ" sz="1300" i="1" dirty="0">
                <a:solidFill>
                  <a:srgbClr val="4AA1EF"/>
                </a:solidFill>
                <a:latin typeface="IBM Plex Sans SemiBold" panose="020B0703050203000203" pitchFamily="34" charset="-18"/>
              </a:rPr>
              <a:t> akce, chci, aby můj oddíl fungoval víceméně bez problémů. Na druhou stranu třeba </a:t>
            </a:r>
            <a:r>
              <a:rPr lang="cs-CZ" sz="1300" i="1" dirty="0" err="1">
                <a:solidFill>
                  <a:srgbClr val="4AA1EF"/>
                </a:solidFill>
                <a:latin typeface="IBM Plex Sans SemiBold" panose="020B0703050203000203" pitchFamily="34" charset="-18"/>
              </a:rPr>
              <a:t>CVVZka</a:t>
            </a:r>
            <a:r>
              <a:rPr lang="cs-CZ" sz="1300" i="1" dirty="0">
                <a:solidFill>
                  <a:srgbClr val="4AA1EF"/>
                </a:solidFill>
                <a:latin typeface="IBM Plex Sans SemiBold" panose="020B0703050203000203" pitchFamily="34" charset="-18"/>
              </a:rPr>
              <a:t> s více lektory, kteří ví, o čem mluví, by se mi asi líbila, abych se mohl učit od úplně neznámých lidí</a:t>
            </a:r>
            <a:r>
              <a:rPr lang="cs-CZ" sz="1300" i="1" dirty="0" smtClean="0">
                <a:solidFill>
                  <a:srgbClr val="4AA1EF"/>
                </a:solidFill>
                <a:latin typeface="IBM Plex Sans SemiBold" panose="020B0703050203000203" pitchFamily="34" charset="-18"/>
              </a:rPr>
              <a:t>.“</a:t>
            </a:r>
            <a:endParaRPr lang="cs-CZ" sz="1300" i="1" dirty="0">
              <a:solidFill>
                <a:srgbClr val="4AA1EF"/>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„chtěla </a:t>
            </a:r>
            <a:r>
              <a:rPr lang="cs-CZ" sz="1300" i="1" dirty="0">
                <a:solidFill>
                  <a:srgbClr val="1B3165"/>
                </a:solidFill>
                <a:latin typeface="IBM Plex Sans SemiBold" panose="020B0703050203000203" pitchFamily="34" charset="-18"/>
              </a:rPr>
              <a:t>bych se podívat na Zvíkov - to je mé dlouholeté přání a najít poklad :-D :-D :-</a:t>
            </a:r>
            <a:r>
              <a:rPr lang="cs-CZ" sz="1300" i="1" dirty="0" smtClean="0">
                <a:solidFill>
                  <a:srgbClr val="1B3165"/>
                </a:solidFill>
                <a:latin typeface="IBM Plex Sans SemiBold" panose="020B0703050203000203" pitchFamily="34" charset="-18"/>
              </a:rPr>
              <a:t>D“</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659326"/>
                </a:solidFill>
                <a:latin typeface="IBM Plex Sans SemiBold" panose="020B0703050203000203" pitchFamily="34" charset="-18"/>
              </a:rPr>
              <a:t>„Velký </a:t>
            </a:r>
            <a:r>
              <a:rPr lang="cs-CZ" sz="1300" i="1" dirty="0">
                <a:solidFill>
                  <a:srgbClr val="659326"/>
                </a:solidFill>
                <a:latin typeface="IBM Plex Sans SemiBold" panose="020B0703050203000203" pitchFamily="34" charset="-18"/>
              </a:rPr>
              <a:t>turnaj ve fotbalu</a:t>
            </a:r>
            <a:r>
              <a:rPr lang="cs-CZ" sz="1300" i="1" dirty="0" smtClean="0">
                <a:solidFill>
                  <a:srgbClr val="659326"/>
                </a:solidFill>
                <a:latin typeface="IBM Plex Sans SemiBold" panose="020B0703050203000203" pitchFamily="34" charset="-18"/>
              </a:rPr>
              <a:t>!!“</a:t>
            </a:r>
            <a:endParaRPr lang="cs-CZ" sz="1300" i="1" dirty="0">
              <a:solidFill>
                <a:srgbClr val="659326"/>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 Letní </a:t>
            </a:r>
            <a:r>
              <a:rPr lang="cs-CZ" sz="1300" i="1" dirty="0">
                <a:solidFill>
                  <a:srgbClr val="1B3165"/>
                </a:solidFill>
                <a:latin typeface="IBM Plex Sans SemiBold" panose="020B0703050203000203" pitchFamily="34" charset="-18"/>
              </a:rPr>
              <a:t>tábor je moje nejoblíbenější období z celého roku. Bohužel mám pocit, že jindy/jinde nepanuje charakteristická táborová atmosféra a intimita. Snad se nám ji někdy podaří vytvořit i mimo tábor. (víkendové akce</a:t>
            </a:r>
            <a:r>
              <a:rPr lang="cs-CZ" sz="1300" i="1" dirty="0" smtClean="0">
                <a:solidFill>
                  <a:srgbClr val="1B3165"/>
                </a:solidFill>
                <a:latin typeface="IBM Plex Sans SemiBold" panose="020B0703050203000203" pitchFamily="34" charset="-18"/>
              </a:rPr>
              <a:t>)“</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4AA1EF"/>
                </a:solidFill>
                <a:latin typeface="IBM Plex Sans SemiBold" panose="020B0703050203000203" pitchFamily="34" charset="-18"/>
              </a:rPr>
              <a:t>„Stále </a:t>
            </a:r>
            <a:r>
              <a:rPr lang="cs-CZ" sz="1300" i="1" dirty="0">
                <a:solidFill>
                  <a:srgbClr val="4AA1EF"/>
                </a:solidFill>
                <a:latin typeface="IBM Plex Sans SemiBold" panose="020B0703050203000203" pitchFamily="34" charset="-18"/>
              </a:rPr>
              <a:t>plánuji LTŠ, </a:t>
            </a:r>
            <a:r>
              <a:rPr lang="cs-CZ" sz="1300" i="1" dirty="0" err="1">
                <a:solidFill>
                  <a:srgbClr val="4AA1EF"/>
                </a:solidFill>
                <a:latin typeface="IBM Plex Sans SemiBold" panose="020B0703050203000203" pitchFamily="34" charset="-18"/>
              </a:rPr>
              <a:t>zdravokurz</a:t>
            </a:r>
            <a:r>
              <a:rPr lang="cs-CZ" sz="1300" i="1" dirty="0">
                <a:solidFill>
                  <a:srgbClr val="4AA1EF"/>
                </a:solidFill>
                <a:latin typeface="IBM Plex Sans SemiBold" panose="020B0703050203000203" pitchFamily="34" charset="-18"/>
              </a:rPr>
              <a:t>, </a:t>
            </a:r>
            <a:r>
              <a:rPr lang="cs-CZ" sz="1300" i="1" dirty="0" err="1">
                <a:solidFill>
                  <a:srgbClr val="4AA1EF"/>
                </a:solidFill>
                <a:latin typeface="IBM Plex Sans SemiBold" panose="020B0703050203000203" pitchFamily="34" charset="-18"/>
              </a:rPr>
              <a:t>fotokurz</a:t>
            </a:r>
            <a:r>
              <a:rPr lang="cs-CZ" sz="1300" i="1" dirty="0">
                <a:solidFill>
                  <a:srgbClr val="4AA1EF"/>
                </a:solidFill>
                <a:latin typeface="IBM Plex Sans SemiBold" panose="020B0703050203000203" pitchFamily="34" charset="-18"/>
              </a:rPr>
              <a:t> a další a snad </a:t>
            </a:r>
            <a:r>
              <a:rPr lang="cs-CZ" sz="1300" i="1" dirty="0" err="1">
                <a:solidFill>
                  <a:srgbClr val="4AA1EF"/>
                </a:solidFill>
                <a:latin typeface="IBM Plex Sans SemiBold" panose="020B0703050203000203" pitchFamily="34" charset="-18"/>
              </a:rPr>
              <a:t>FunTOM</a:t>
            </a:r>
            <a:r>
              <a:rPr lang="cs-CZ" sz="1300" i="1" dirty="0">
                <a:solidFill>
                  <a:srgbClr val="4AA1EF"/>
                </a:solidFill>
                <a:latin typeface="IBM Plex Sans SemiBold" panose="020B0703050203000203" pitchFamily="34" charset="-18"/>
              </a:rPr>
              <a:t>. Doufám že </a:t>
            </a:r>
            <a:r>
              <a:rPr lang="cs-CZ" sz="1300" i="1" dirty="0" err="1">
                <a:solidFill>
                  <a:srgbClr val="4AA1EF"/>
                </a:solidFill>
                <a:latin typeface="IBM Plex Sans SemiBold" panose="020B0703050203000203" pitchFamily="34" charset="-18"/>
              </a:rPr>
              <a:t>FunTOM</a:t>
            </a:r>
            <a:r>
              <a:rPr lang="cs-CZ" sz="1300" i="1" dirty="0">
                <a:solidFill>
                  <a:srgbClr val="4AA1EF"/>
                </a:solidFill>
                <a:latin typeface="IBM Plex Sans SemiBold" panose="020B0703050203000203" pitchFamily="34" charset="-18"/>
              </a:rPr>
              <a:t> se bude opakovat</a:t>
            </a:r>
            <a:r>
              <a:rPr lang="cs-CZ" sz="1300" i="1" dirty="0" smtClean="0">
                <a:solidFill>
                  <a:srgbClr val="4AA1EF"/>
                </a:solidFill>
                <a:latin typeface="IBM Plex Sans SemiBold" panose="020B0703050203000203" pitchFamily="34" charset="-18"/>
              </a:rPr>
              <a:t>.“</a:t>
            </a:r>
            <a:endParaRPr lang="cs-CZ" sz="1300" i="1" dirty="0">
              <a:solidFill>
                <a:srgbClr val="4AA1EF"/>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„Záleží </a:t>
            </a:r>
            <a:r>
              <a:rPr lang="cs-CZ" sz="1300" i="1" dirty="0">
                <a:solidFill>
                  <a:srgbClr val="1B3165"/>
                </a:solidFill>
                <a:latin typeface="IBM Plex Sans SemiBold" panose="020B0703050203000203" pitchFamily="34" charset="-18"/>
              </a:rPr>
              <a:t>na kolektivu. Na tom, jak si lidé rozumí a jak jsou ochotní si navzájem pomáhat a vyjít vstříc. A to je pro mě oddíl TOM </a:t>
            </a:r>
            <a:r>
              <a:rPr lang="cs-CZ" sz="1300" i="1" dirty="0" err="1">
                <a:solidFill>
                  <a:srgbClr val="1B3165"/>
                </a:solidFill>
                <a:latin typeface="IBM Plex Sans SemiBold" panose="020B0703050203000203" pitchFamily="34" charset="-18"/>
              </a:rPr>
              <a:t>Litomíci</a:t>
            </a:r>
            <a:r>
              <a:rPr lang="cs-CZ" sz="1300" i="1" dirty="0">
                <a:solidFill>
                  <a:srgbClr val="1B3165"/>
                </a:solidFill>
                <a:latin typeface="IBM Plex Sans SemiBold" panose="020B0703050203000203" pitchFamily="34" charset="-18"/>
              </a:rPr>
              <a:t>. Parta těch nejlepších a nejsprávnějších lidí, u kterých si jsem na 100 % jistá, že mě vždy podrží</a:t>
            </a:r>
            <a:r>
              <a:rPr lang="cs-CZ" sz="1300" i="1" dirty="0" smtClean="0">
                <a:solidFill>
                  <a:srgbClr val="1B3165"/>
                </a:solidFill>
                <a:latin typeface="IBM Plex Sans SemiBold" panose="020B0703050203000203" pitchFamily="34" charset="-18"/>
              </a:rPr>
              <a:t>.“</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659326"/>
                </a:solidFill>
                <a:latin typeface="IBM Plex Sans SemiBold" panose="020B0703050203000203" pitchFamily="34" charset="-18"/>
              </a:rPr>
              <a:t>„Např</a:t>
            </a:r>
            <a:r>
              <a:rPr lang="cs-CZ" sz="1300" i="1" dirty="0">
                <a:solidFill>
                  <a:srgbClr val="659326"/>
                </a:solidFill>
                <a:latin typeface="IBM Plex Sans SemiBold" panose="020B0703050203000203" pitchFamily="34" charset="-18"/>
              </a:rPr>
              <a:t>. LTŠ ve Sloupu v příštím </a:t>
            </a:r>
            <a:r>
              <a:rPr lang="cs-CZ" sz="1300" i="1" dirty="0" smtClean="0">
                <a:solidFill>
                  <a:srgbClr val="659326"/>
                </a:solidFill>
                <a:latin typeface="IBM Plex Sans SemiBold" panose="020B0703050203000203" pitchFamily="34" charset="-18"/>
              </a:rPr>
              <a:t>roce.“</a:t>
            </a:r>
            <a:endParaRPr lang="cs-CZ" sz="1300" i="1" dirty="0">
              <a:solidFill>
                <a:srgbClr val="659326"/>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a:t>
            </a:r>
            <a:r>
              <a:rPr lang="cs-CZ" sz="1300" i="1" dirty="0" err="1" smtClean="0">
                <a:solidFill>
                  <a:srgbClr val="1B3165"/>
                </a:solidFill>
                <a:latin typeface="IBM Plex Sans SemiBold" panose="020B0703050203000203" pitchFamily="34" charset="-18"/>
              </a:rPr>
              <a:t>Zdravokurzy</a:t>
            </a:r>
            <a:r>
              <a:rPr lang="cs-CZ" sz="1300" i="1" dirty="0" smtClean="0">
                <a:solidFill>
                  <a:srgbClr val="1B3165"/>
                </a:solidFill>
                <a:latin typeface="IBM Plex Sans SemiBold" panose="020B0703050203000203" pitchFamily="34" charset="-18"/>
              </a:rPr>
              <a:t> </a:t>
            </a:r>
            <a:r>
              <a:rPr lang="cs-CZ" sz="1300" i="1" dirty="0">
                <a:solidFill>
                  <a:srgbClr val="1B3165"/>
                </a:solidFill>
                <a:latin typeface="IBM Plex Sans SemiBold" panose="020B0703050203000203" pitchFamily="34" charset="-18"/>
              </a:rPr>
              <a:t>a mnoho ostatních kurzu, rad bych jel i na druhou </a:t>
            </a:r>
            <a:r>
              <a:rPr lang="cs-CZ" sz="1300" i="1" dirty="0" smtClean="0">
                <a:solidFill>
                  <a:srgbClr val="1B3165"/>
                </a:solidFill>
                <a:latin typeface="IBM Plex Sans SemiBold" panose="020B0703050203000203" pitchFamily="34" charset="-18"/>
              </a:rPr>
              <a:t>LTŠ.“</a:t>
            </a:r>
            <a:endParaRPr lang="cs-CZ" sz="1300" i="1" dirty="0">
              <a:solidFill>
                <a:srgbClr val="1B3165"/>
              </a:solidFill>
              <a:latin typeface="IBM Plex Sans SemiBold" panose="020B0703050203000203" pitchFamily="34" charset="-18"/>
            </a:endParaRPr>
          </a:p>
        </p:txBody>
      </p:sp>
      <p:sp>
        <p:nvSpPr>
          <p:cNvPr id="4" name="Nadpis 1"/>
          <p:cNvSpPr>
            <a:spLocks noGrp="1"/>
          </p:cNvSpPr>
          <p:nvPr>
            <p:ph type="title"/>
          </p:nvPr>
        </p:nvSpPr>
        <p:spPr>
          <a:xfrm>
            <a:off x="3128716" y="429031"/>
            <a:ext cx="5764884" cy="907493"/>
          </a:xfrm>
        </p:spPr>
        <p:txBody>
          <a:bodyPr>
            <a:normAutofit/>
          </a:bodyPr>
          <a:lstStyle/>
          <a:p>
            <a:r>
              <a:rPr lang="cs-CZ" sz="2800" b="1" dirty="0">
                <a:solidFill>
                  <a:srgbClr val="FA8F01"/>
                </a:solidFill>
                <a:latin typeface="IBM Plex Sans SemiBold" panose="020B0703050203000203" pitchFamily="34" charset="-18"/>
              </a:rPr>
              <a:t>Napiš své nápady, vyjmenuj akce, které bys chtěl/a s </a:t>
            </a:r>
            <a:r>
              <a:rPr lang="cs-CZ" sz="2800" b="1" dirty="0" err="1">
                <a:solidFill>
                  <a:srgbClr val="FA8F01"/>
                </a:solidFill>
                <a:latin typeface="IBM Plex Sans SemiBold" panose="020B0703050203000203" pitchFamily="34" charset="-18"/>
              </a:rPr>
              <a:t>tomíky</a:t>
            </a:r>
            <a:r>
              <a:rPr lang="cs-CZ" sz="2800" b="1" dirty="0">
                <a:solidFill>
                  <a:srgbClr val="FA8F01"/>
                </a:solidFill>
                <a:latin typeface="IBM Plex Sans SemiBold" panose="020B0703050203000203" pitchFamily="34" charset="-18"/>
              </a:rPr>
              <a:t> </a:t>
            </a:r>
            <a:r>
              <a:rPr lang="cs-CZ" sz="2800" b="1" dirty="0" smtClean="0">
                <a:solidFill>
                  <a:srgbClr val="FA8F01"/>
                </a:solidFill>
                <a:latin typeface="IBM Plex Sans SemiBold" panose="020B0703050203000203" pitchFamily="34" charset="-18"/>
              </a:rPr>
              <a:t>zažít</a:t>
            </a:r>
            <a:endParaRPr lang="cs-CZ" sz="2800" b="1" dirty="0">
              <a:solidFill>
                <a:srgbClr val="FA8F01"/>
              </a:solidFill>
              <a:latin typeface="IBM Plex Sans SemiBold" panose="020B0703050203000203" pitchFamily="34" charset="-18"/>
            </a:endParaRPr>
          </a:p>
        </p:txBody>
      </p:sp>
    </p:spTree>
    <p:extLst>
      <p:ext uri="{BB962C8B-B14F-4D97-AF65-F5344CB8AC3E}">
        <p14:creationId xmlns:p14="http://schemas.microsoft.com/office/powerpoint/2010/main" val="1992826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20028"/>
            <a:ext cx="10515600" cy="577555"/>
          </a:xfrm>
        </p:spPr>
        <p:txBody>
          <a:bodyPr>
            <a:normAutofit/>
          </a:bodyPr>
          <a:lstStyle/>
          <a:p>
            <a:pPr algn="ctr"/>
            <a:r>
              <a:rPr lang="cs-CZ" sz="2800" dirty="0">
                <a:solidFill>
                  <a:srgbClr val="FA8F01"/>
                </a:solidFill>
                <a:latin typeface="IBM Plex Sans SemiBold" panose="020B0703050203000203" pitchFamily="34" charset="-18"/>
              </a:rPr>
              <a:t>Popiš vlastními slovy, jaký je u vás způsob </a:t>
            </a:r>
            <a:r>
              <a:rPr lang="cs-CZ" sz="2800" dirty="0" smtClean="0">
                <a:solidFill>
                  <a:srgbClr val="FA8F01"/>
                </a:solidFill>
                <a:latin typeface="IBM Plex Sans SemiBold" panose="020B0703050203000203" pitchFamily="34" charset="-18"/>
              </a:rPr>
              <a:t>rozhodování</a:t>
            </a:r>
            <a:endParaRPr lang="cs-CZ" sz="2800" dirty="0">
              <a:solidFill>
                <a:srgbClr val="FA8F01"/>
              </a:solidFill>
              <a:latin typeface="IBM Plex Sans SemiBold" panose="020B0703050203000203" pitchFamily="34" charset="-18"/>
            </a:endParaRPr>
          </a:p>
        </p:txBody>
      </p:sp>
      <p:sp>
        <p:nvSpPr>
          <p:cNvPr id="3" name="Zástupný symbol pro obsah 2"/>
          <p:cNvSpPr>
            <a:spLocks noGrp="1"/>
          </p:cNvSpPr>
          <p:nvPr>
            <p:ph idx="1"/>
          </p:nvPr>
        </p:nvSpPr>
        <p:spPr>
          <a:xfrm>
            <a:off x="838200" y="697583"/>
            <a:ext cx="10515600" cy="6113283"/>
          </a:xfrm>
        </p:spPr>
        <p:txBody>
          <a:bodyPr>
            <a:noAutofit/>
          </a:bodyPr>
          <a:lstStyle/>
          <a:p>
            <a:pPr marL="0" indent="0" algn="ctr">
              <a:lnSpc>
                <a:spcPct val="170000"/>
              </a:lnSpc>
              <a:buNone/>
            </a:pPr>
            <a:r>
              <a:rPr lang="cs-CZ" sz="1300" i="1" dirty="0" smtClean="0">
                <a:solidFill>
                  <a:srgbClr val="1B3165"/>
                </a:solidFill>
                <a:latin typeface="IBM Plex Sans SemiBold" panose="020B0703050203000203" pitchFamily="34" charset="-18"/>
              </a:rPr>
              <a:t>„Byť </a:t>
            </a:r>
            <a:r>
              <a:rPr lang="cs-CZ" sz="1300" i="1" dirty="0">
                <a:solidFill>
                  <a:srgbClr val="1B3165"/>
                </a:solidFill>
                <a:latin typeface="IBM Plex Sans SemiBold" panose="020B0703050203000203" pitchFamily="34" charset="-18"/>
              </a:rPr>
              <a:t>má hlas hlavního vedoucího největší váhu, tak způsob rozhodování vnímám jako </a:t>
            </a:r>
            <a:r>
              <a:rPr lang="cs-CZ" sz="1300" i="1" dirty="0" smtClean="0">
                <a:solidFill>
                  <a:srgbClr val="1B3165"/>
                </a:solidFill>
                <a:latin typeface="IBM Plex Sans SemiBold" panose="020B0703050203000203" pitchFamily="34" charset="-18"/>
              </a:rPr>
              <a:t>demokratický.“</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4AA1EF"/>
                </a:solidFill>
                <a:latin typeface="IBM Plex Sans SemiBold" panose="020B0703050203000203" pitchFamily="34" charset="-18"/>
              </a:rPr>
              <a:t>„Do </a:t>
            </a:r>
            <a:r>
              <a:rPr lang="cs-CZ" sz="1300" i="1" dirty="0">
                <a:solidFill>
                  <a:srgbClr val="4AA1EF"/>
                </a:solidFill>
                <a:latin typeface="IBM Plex Sans SemiBold" panose="020B0703050203000203" pitchFamily="34" charset="-18"/>
              </a:rPr>
              <a:t>dneška jsem myslela, že je to kolektivní záležitost, ale už někdo objednal asociační chatu na podzimky, takže mou domněnku </a:t>
            </a:r>
            <a:r>
              <a:rPr lang="cs-CZ" sz="1300" i="1" dirty="0" smtClean="0">
                <a:solidFill>
                  <a:srgbClr val="4AA1EF"/>
                </a:solidFill>
                <a:latin typeface="IBM Plex Sans SemiBold" panose="020B0703050203000203" pitchFamily="34" charset="-18"/>
              </a:rPr>
              <a:t>zvrátil.“</a:t>
            </a:r>
            <a:endParaRPr lang="cs-CZ" sz="1300" i="1" dirty="0">
              <a:solidFill>
                <a:srgbClr val="4AA1EF"/>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„Hlavní </a:t>
            </a:r>
            <a:r>
              <a:rPr lang="cs-CZ" sz="1300" i="1" dirty="0">
                <a:solidFill>
                  <a:srgbClr val="1B3165"/>
                </a:solidFill>
                <a:latin typeface="IBM Plex Sans SemiBold" panose="020B0703050203000203" pitchFamily="34" charset="-18"/>
              </a:rPr>
              <a:t>slovo má náš hlavní vedoucí. Často nás jen seznamuje se svými rozhodnutími a nenechá si nijak poradit. Ať se to týká dlouhodobé hry na táboře, či celkového přístupu k oddílu</a:t>
            </a:r>
            <a:r>
              <a:rPr lang="cs-CZ" sz="1300" i="1" dirty="0" smtClean="0">
                <a:solidFill>
                  <a:srgbClr val="1B3165"/>
                </a:solidFill>
                <a:latin typeface="IBM Plex Sans SemiBold" panose="020B0703050203000203" pitchFamily="34" charset="-18"/>
              </a:rPr>
              <a:t>.“</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659326"/>
                </a:solidFill>
                <a:latin typeface="IBM Plex Sans SemiBold" panose="020B0703050203000203" pitchFamily="34" charset="-18"/>
              </a:rPr>
              <a:t>„Hlavní </a:t>
            </a:r>
            <a:r>
              <a:rPr lang="cs-CZ" sz="1300" i="1" dirty="0">
                <a:solidFill>
                  <a:srgbClr val="659326"/>
                </a:solidFill>
                <a:latin typeface="IBM Plex Sans SemiBold" panose="020B0703050203000203" pitchFamily="34" charset="-18"/>
              </a:rPr>
              <a:t>vedoucí je autorita, ale neznamená to, že je tyran. Většina věcí, hlavně třeba ohledně tábora, konzultujeme jako celé </a:t>
            </a:r>
            <a:r>
              <a:rPr lang="cs-CZ" sz="1300" i="1" dirty="0" smtClean="0">
                <a:solidFill>
                  <a:srgbClr val="659326"/>
                </a:solidFill>
                <a:latin typeface="IBM Plex Sans SemiBold" panose="020B0703050203000203" pitchFamily="34" charset="-18"/>
              </a:rPr>
              <a:t>vedení.“</a:t>
            </a:r>
            <a:endParaRPr lang="cs-CZ" sz="1300" i="1" dirty="0">
              <a:solidFill>
                <a:srgbClr val="659326"/>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„Jde </a:t>
            </a:r>
            <a:r>
              <a:rPr lang="cs-CZ" sz="1300" i="1" dirty="0">
                <a:solidFill>
                  <a:srgbClr val="1B3165"/>
                </a:solidFill>
                <a:latin typeface="IBM Plex Sans SemiBold" panose="020B0703050203000203" pitchFamily="34" charset="-18"/>
              </a:rPr>
              <a:t>o tom jak čem. V rámci oddílu, například o akcích a podobně, rozhodují vedoucí oddílu, ale v rámci například družiny mívají největší slovo rádci, kteří se nechávají inspirovat členy </a:t>
            </a:r>
            <a:r>
              <a:rPr lang="cs-CZ" sz="1300" i="1" dirty="0" smtClean="0">
                <a:solidFill>
                  <a:srgbClr val="1B3165"/>
                </a:solidFill>
                <a:latin typeface="IBM Plex Sans SemiBold" panose="020B0703050203000203" pitchFamily="34" charset="-18"/>
              </a:rPr>
              <a:t>družiny.“</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4AA1EF"/>
                </a:solidFill>
                <a:latin typeface="IBM Plex Sans SemiBold" panose="020B0703050203000203" pitchFamily="34" charset="-18"/>
              </a:rPr>
              <a:t>„Jsem </a:t>
            </a:r>
            <a:r>
              <a:rPr lang="cs-CZ" sz="1300" i="1" dirty="0">
                <a:solidFill>
                  <a:srgbClr val="4AA1EF"/>
                </a:solidFill>
                <a:latin typeface="IBM Plex Sans SemiBold" panose="020B0703050203000203" pitchFamily="34" charset="-18"/>
              </a:rPr>
              <a:t>zatím praktikant, tak moc nevím</a:t>
            </a:r>
            <a:r>
              <a:rPr lang="cs-CZ" sz="1300" i="1" dirty="0" smtClean="0">
                <a:solidFill>
                  <a:srgbClr val="4AA1EF"/>
                </a:solidFill>
                <a:latin typeface="IBM Plex Sans SemiBold" panose="020B0703050203000203" pitchFamily="34" charset="-18"/>
              </a:rPr>
              <a:t>..:)“</a:t>
            </a:r>
            <a:endParaRPr lang="cs-CZ" sz="1300" i="1" dirty="0">
              <a:solidFill>
                <a:srgbClr val="4AA1EF"/>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„Kolektivní </a:t>
            </a:r>
            <a:r>
              <a:rPr lang="cs-CZ" sz="1300" i="1" dirty="0">
                <a:solidFill>
                  <a:srgbClr val="1B3165"/>
                </a:solidFill>
                <a:latin typeface="IBM Plex Sans SemiBold" panose="020B0703050203000203" pitchFamily="34" charset="-18"/>
              </a:rPr>
              <a:t>a jednoduše geniální :</a:t>
            </a:r>
            <a:r>
              <a:rPr lang="cs-CZ" sz="1300" i="1" dirty="0" smtClean="0">
                <a:solidFill>
                  <a:srgbClr val="1B3165"/>
                </a:solidFill>
                <a:latin typeface="IBM Plex Sans SemiBold" panose="020B0703050203000203" pitchFamily="34" charset="-18"/>
              </a:rPr>
              <a:t>D“</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659326"/>
                </a:solidFill>
                <a:latin typeface="IBM Plex Sans SemiBold" panose="020B0703050203000203" pitchFamily="34" charset="-18"/>
              </a:rPr>
              <a:t>„Máme </a:t>
            </a:r>
            <a:r>
              <a:rPr lang="cs-CZ" sz="1300" i="1" dirty="0">
                <a:solidFill>
                  <a:srgbClr val="659326"/>
                </a:solidFill>
                <a:latin typeface="IBM Plex Sans SemiBold" panose="020B0703050203000203" pitchFamily="34" charset="-18"/>
              </a:rPr>
              <a:t>hlavního vedoucí, který mladým vedoucím radí, ale někdy do některých věcí hodně mluví</a:t>
            </a:r>
            <a:r>
              <a:rPr lang="cs-CZ" sz="1300" i="1" dirty="0" smtClean="0">
                <a:solidFill>
                  <a:srgbClr val="659326"/>
                </a:solidFill>
                <a:latin typeface="IBM Plex Sans SemiBold" panose="020B0703050203000203" pitchFamily="34" charset="-18"/>
              </a:rPr>
              <a:t>!“</a:t>
            </a:r>
            <a:endParaRPr lang="cs-CZ" sz="1300" i="1" dirty="0">
              <a:solidFill>
                <a:srgbClr val="659326"/>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„Máme </a:t>
            </a:r>
            <a:r>
              <a:rPr lang="cs-CZ" sz="1300" i="1" dirty="0">
                <a:solidFill>
                  <a:srgbClr val="1B3165"/>
                </a:solidFill>
                <a:latin typeface="IBM Plex Sans SemiBold" panose="020B0703050203000203" pitchFamily="34" charset="-18"/>
              </a:rPr>
              <a:t>hlavního vedoucího, který má právo veta, ale je to náš vrstevník a kámoš, takže o problémech, které se týkají všech, se s námi baví</a:t>
            </a:r>
            <a:r>
              <a:rPr lang="cs-CZ" sz="1300" i="1" dirty="0" smtClean="0">
                <a:solidFill>
                  <a:srgbClr val="1B3165"/>
                </a:solidFill>
                <a:latin typeface="IBM Plex Sans SemiBold" panose="020B0703050203000203" pitchFamily="34" charset="-18"/>
              </a:rPr>
              <a:t>.“</a:t>
            </a:r>
            <a:endParaRPr lang="cs-CZ" sz="1300" i="1" dirty="0">
              <a:solidFill>
                <a:srgbClr val="1B3165"/>
              </a:solidFill>
              <a:latin typeface="IBM Plex Sans SemiBold" panose="020B0703050203000203" pitchFamily="34" charset="-18"/>
            </a:endParaRPr>
          </a:p>
          <a:p>
            <a:pPr marL="0" indent="0" algn="ctr">
              <a:lnSpc>
                <a:spcPct val="170000"/>
              </a:lnSpc>
              <a:buNone/>
            </a:pPr>
            <a:r>
              <a:rPr lang="cs-CZ" sz="1300" i="1" dirty="0" smtClean="0">
                <a:solidFill>
                  <a:srgbClr val="4AA1EF"/>
                </a:solidFill>
                <a:latin typeface="IBM Plex Sans SemiBold" panose="020B0703050203000203" pitchFamily="34" charset="-18"/>
              </a:rPr>
              <a:t>„Na hovno“</a:t>
            </a:r>
            <a:endParaRPr lang="cs-CZ" sz="1300" i="1" dirty="0">
              <a:solidFill>
                <a:srgbClr val="4AA1EF"/>
              </a:solidFill>
              <a:latin typeface="IBM Plex Sans SemiBold" panose="020B0703050203000203" pitchFamily="34" charset="-18"/>
            </a:endParaRPr>
          </a:p>
          <a:p>
            <a:pPr marL="0" indent="0" algn="ctr">
              <a:lnSpc>
                <a:spcPct val="170000"/>
              </a:lnSpc>
              <a:buNone/>
            </a:pPr>
            <a:r>
              <a:rPr lang="cs-CZ" sz="1300" i="1" dirty="0" smtClean="0">
                <a:solidFill>
                  <a:srgbClr val="1B3165"/>
                </a:solidFill>
                <a:latin typeface="IBM Plex Sans SemiBold" panose="020B0703050203000203" pitchFamily="34" charset="-18"/>
              </a:rPr>
              <a:t>„Na </a:t>
            </a:r>
            <a:r>
              <a:rPr lang="cs-CZ" sz="1300" i="1" dirty="0">
                <a:solidFill>
                  <a:srgbClr val="1B3165"/>
                </a:solidFill>
                <a:latin typeface="IBM Plex Sans SemiBold" panose="020B0703050203000203" pitchFamily="34" charset="-18"/>
              </a:rPr>
              <a:t>schůzích o tom rozhodujeme. Ale občas se sejdou jen staří vedoucí a řeší problémy samy</a:t>
            </a:r>
            <a:r>
              <a:rPr lang="cs-CZ" sz="1300" i="1" dirty="0" smtClean="0">
                <a:solidFill>
                  <a:srgbClr val="1B3165"/>
                </a:solidFill>
                <a:latin typeface="IBM Plex Sans SemiBold" panose="020B0703050203000203" pitchFamily="34" charset="-18"/>
              </a:rPr>
              <a:t>.“</a:t>
            </a:r>
            <a:endParaRPr lang="cs-CZ" sz="1300" i="1" dirty="0">
              <a:solidFill>
                <a:srgbClr val="1B3165"/>
              </a:solidFill>
              <a:latin typeface="IBM Plex Sans SemiBold" panose="020B0703050203000203" pitchFamily="34" charset="-18"/>
            </a:endParaRPr>
          </a:p>
        </p:txBody>
      </p:sp>
    </p:spTree>
    <p:extLst>
      <p:ext uri="{BB962C8B-B14F-4D97-AF65-F5344CB8AC3E}">
        <p14:creationId xmlns:p14="http://schemas.microsoft.com/office/powerpoint/2010/main" val="106928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32079"/>
          </a:xfrm>
        </p:spPr>
        <p:txBody>
          <a:bodyPr>
            <a:normAutofit fontScale="90000"/>
          </a:bodyPr>
          <a:lstStyle/>
          <a:p>
            <a:pPr algn="ctr"/>
            <a:r>
              <a:rPr lang="cs-CZ" sz="2800" dirty="0">
                <a:solidFill>
                  <a:srgbClr val="FA8F01"/>
                </a:solidFill>
                <a:latin typeface="IBM Plex Sans SemiBold" panose="020B0703050203000203" pitchFamily="34" charset="-18"/>
              </a:rPr>
              <a:t>Vlastní komentáře k obměně vedení v oddílech, kde působí pouze jeden hlavní vedoucí a </a:t>
            </a:r>
            <a:r>
              <a:rPr lang="cs-CZ" sz="2800" dirty="0" smtClean="0">
                <a:solidFill>
                  <a:srgbClr val="FA8F01"/>
                </a:solidFill>
                <a:latin typeface="IBM Plex Sans SemiBold" panose="020B0703050203000203" pitchFamily="34" charset="-18"/>
              </a:rPr>
              <a:t>vedoucí</a:t>
            </a:r>
            <a:endParaRPr lang="cs-CZ" sz="2800" dirty="0">
              <a:solidFill>
                <a:srgbClr val="FA8F01"/>
              </a:solidFill>
              <a:latin typeface="IBM Plex Sans SemiBold" panose="020B0703050203000203" pitchFamily="34" charset="-18"/>
            </a:endParaRPr>
          </a:p>
        </p:txBody>
      </p:sp>
      <p:sp>
        <p:nvSpPr>
          <p:cNvPr id="3" name="Zástupný symbol pro obsah 2"/>
          <p:cNvSpPr>
            <a:spLocks noGrp="1"/>
          </p:cNvSpPr>
          <p:nvPr>
            <p:ph idx="1"/>
          </p:nvPr>
        </p:nvSpPr>
        <p:spPr>
          <a:xfrm>
            <a:off x="838200" y="1494148"/>
            <a:ext cx="10515600" cy="5363852"/>
          </a:xfrm>
        </p:spPr>
        <p:txBody>
          <a:bodyPr>
            <a:normAutofit fontScale="92500" lnSpcReduction="20000"/>
          </a:bodyPr>
          <a:lstStyle/>
          <a:p>
            <a:pPr marL="0" indent="0" algn="ctr">
              <a:lnSpc>
                <a:spcPct val="160000"/>
              </a:lnSpc>
              <a:buNone/>
            </a:pPr>
            <a:r>
              <a:rPr lang="cs-CZ" sz="1600" i="1" dirty="0" smtClean="0">
                <a:solidFill>
                  <a:srgbClr val="1B3165"/>
                </a:solidFill>
                <a:latin typeface="IBM Plex Sans SemiBold" panose="020B0703050203000203" pitchFamily="34" charset="-18"/>
              </a:rPr>
              <a:t>„Hl</a:t>
            </a:r>
            <a:r>
              <a:rPr lang="cs-CZ" sz="1600" i="1" dirty="0">
                <a:solidFill>
                  <a:srgbClr val="1B3165"/>
                </a:solidFill>
                <a:latin typeface="IBM Plex Sans SemiBold" panose="020B0703050203000203" pitchFamily="34" charset="-18"/>
              </a:rPr>
              <a:t>. Vedoucí zůstává pořád neměnný, instruktoři-vedoucí odcházejí většinou po skončení střední (vysoké) školy</a:t>
            </a:r>
            <a:r>
              <a:rPr lang="cs-CZ" sz="1600" i="1" dirty="0" smtClean="0">
                <a:solidFill>
                  <a:srgbClr val="1B3165"/>
                </a:solidFill>
                <a:latin typeface="IBM Plex Sans SemiBold" panose="020B0703050203000203" pitchFamily="34" charset="-18"/>
              </a:rPr>
              <a:t>.“</a:t>
            </a:r>
            <a:endParaRPr lang="cs-CZ" sz="1600" i="1" dirty="0">
              <a:solidFill>
                <a:srgbClr val="1B3165"/>
              </a:solidFill>
              <a:latin typeface="IBM Plex Sans SemiBold" panose="020B0703050203000203" pitchFamily="34" charset="-18"/>
            </a:endParaRPr>
          </a:p>
          <a:p>
            <a:pPr marL="0" indent="0" algn="ctr">
              <a:lnSpc>
                <a:spcPct val="160000"/>
              </a:lnSpc>
              <a:buNone/>
            </a:pPr>
            <a:r>
              <a:rPr lang="cs-CZ" sz="1600" i="1" dirty="0" smtClean="0">
                <a:solidFill>
                  <a:srgbClr val="4AA1EF"/>
                </a:solidFill>
                <a:latin typeface="IBM Plex Sans SemiBold" panose="020B0703050203000203" pitchFamily="34" charset="-18"/>
              </a:rPr>
              <a:t>„Hlavní </a:t>
            </a:r>
            <a:r>
              <a:rPr lang="cs-CZ" sz="1600" i="1" dirty="0">
                <a:solidFill>
                  <a:srgbClr val="4AA1EF"/>
                </a:solidFill>
                <a:latin typeface="IBM Plex Sans SemiBold" panose="020B0703050203000203" pitchFamily="34" charset="-18"/>
              </a:rPr>
              <a:t>vedoucí, zástupce a instruktoři se různé střídají a odcházejí a noví </a:t>
            </a:r>
            <a:r>
              <a:rPr lang="cs-CZ" sz="1600" i="1" dirty="0" smtClean="0">
                <a:solidFill>
                  <a:srgbClr val="4AA1EF"/>
                </a:solidFill>
                <a:latin typeface="IBM Plex Sans SemiBold" panose="020B0703050203000203" pitchFamily="34" charset="-18"/>
              </a:rPr>
              <a:t>přicházejí.“</a:t>
            </a:r>
            <a:endParaRPr lang="cs-CZ" sz="1600" i="1" dirty="0">
              <a:solidFill>
                <a:srgbClr val="4AA1EF"/>
              </a:solidFill>
              <a:latin typeface="IBM Plex Sans SemiBold" panose="020B0703050203000203" pitchFamily="34" charset="-18"/>
            </a:endParaRPr>
          </a:p>
          <a:p>
            <a:pPr marL="0" indent="0" algn="ctr">
              <a:lnSpc>
                <a:spcPct val="160000"/>
              </a:lnSpc>
              <a:buNone/>
            </a:pPr>
            <a:r>
              <a:rPr lang="cs-CZ" sz="1600" i="1" dirty="0" smtClean="0">
                <a:solidFill>
                  <a:srgbClr val="1B3165"/>
                </a:solidFill>
                <a:latin typeface="IBM Plex Sans SemiBold" panose="020B0703050203000203" pitchFamily="34" charset="-18"/>
              </a:rPr>
              <a:t>„Hlavní </a:t>
            </a:r>
            <a:r>
              <a:rPr lang="cs-CZ" sz="1600" i="1" dirty="0">
                <a:solidFill>
                  <a:srgbClr val="1B3165"/>
                </a:solidFill>
                <a:latin typeface="IBM Plex Sans SemiBold" panose="020B0703050203000203" pitchFamily="34" charset="-18"/>
              </a:rPr>
              <a:t>vedoucí a jeho žena - hospodářka jsou stálice, ostatní dorůstají a mění se.. Zpravidla po ukončení vysokoškolského vzdělání, když se ožení nebo vdají.. </a:t>
            </a:r>
            <a:r>
              <a:rPr lang="cs-CZ" sz="1600" i="1" dirty="0" smtClean="0">
                <a:solidFill>
                  <a:srgbClr val="1B3165"/>
                </a:solidFill>
                <a:latin typeface="IBM Plex Sans SemiBold" panose="020B0703050203000203" pitchFamily="34" charset="-18"/>
              </a:rPr>
              <a:t>:-)“</a:t>
            </a:r>
            <a:endParaRPr lang="cs-CZ" sz="1600" i="1" dirty="0">
              <a:solidFill>
                <a:srgbClr val="1B3165"/>
              </a:solidFill>
              <a:latin typeface="IBM Plex Sans SemiBold" panose="020B0703050203000203" pitchFamily="34" charset="-18"/>
            </a:endParaRPr>
          </a:p>
          <a:p>
            <a:pPr marL="0" indent="0" algn="ctr">
              <a:lnSpc>
                <a:spcPct val="160000"/>
              </a:lnSpc>
              <a:buNone/>
            </a:pPr>
            <a:r>
              <a:rPr lang="cs-CZ" sz="1600" i="1" dirty="0" smtClean="0">
                <a:solidFill>
                  <a:srgbClr val="659326"/>
                </a:solidFill>
                <a:latin typeface="IBM Plex Sans SemiBold" panose="020B0703050203000203" pitchFamily="34" charset="-18"/>
              </a:rPr>
              <a:t>„Hlavní </a:t>
            </a:r>
            <a:r>
              <a:rPr lang="cs-CZ" sz="1600" i="1" dirty="0">
                <a:solidFill>
                  <a:srgbClr val="659326"/>
                </a:solidFill>
                <a:latin typeface="IBM Plex Sans SemiBold" panose="020B0703050203000203" pitchFamily="34" charset="-18"/>
              </a:rPr>
              <a:t>vedoucí byla zakladatelka, teď jsou to reálně 2. Zbytek vedoucích dorůstá a mizí</a:t>
            </a:r>
            <a:r>
              <a:rPr lang="cs-CZ" sz="1600" i="1" dirty="0" smtClean="0">
                <a:solidFill>
                  <a:srgbClr val="659326"/>
                </a:solidFill>
                <a:latin typeface="IBM Plex Sans SemiBold" panose="020B0703050203000203" pitchFamily="34" charset="-18"/>
              </a:rPr>
              <a:t>.“</a:t>
            </a:r>
            <a:endParaRPr lang="cs-CZ" sz="1600" i="1" dirty="0">
              <a:solidFill>
                <a:srgbClr val="659326"/>
              </a:solidFill>
              <a:latin typeface="IBM Plex Sans SemiBold" panose="020B0703050203000203" pitchFamily="34" charset="-18"/>
            </a:endParaRPr>
          </a:p>
          <a:p>
            <a:pPr marL="0" indent="0" algn="ctr">
              <a:lnSpc>
                <a:spcPct val="160000"/>
              </a:lnSpc>
              <a:buNone/>
            </a:pPr>
            <a:r>
              <a:rPr lang="cs-CZ" sz="1600" i="1" dirty="0" smtClean="0">
                <a:solidFill>
                  <a:srgbClr val="1B3165"/>
                </a:solidFill>
                <a:latin typeface="IBM Plex Sans SemiBold" panose="020B0703050203000203" pitchFamily="34" charset="-18"/>
              </a:rPr>
              <a:t>„Hlavni </a:t>
            </a:r>
            <a:r>
              <a:rPr lang="cs-CZ" sz="1600" i="1" dirty="0">
                <a:solidFill>
                  <a:srgbClr val="1B3165"/>
                </a:solidFill>
                <a:latin typeface="IBM Plex Sans SemiBold" panose="020B0703050203000203" pitchFamily="34" charset="-18"/>
              </a:rPr>
              <a:t>vedoucí funguje v rámci +-10 let ostatní se průběžně mění v delší době 5 až 8 </a:t>
            </a:r>
            <a:r>
              <a:rPr lang="cs-CZ" sz="1600" i="1" dirty="0" smtClean="0">
                <a:solidFill>
                  <a:srgbClr val="1B3165"/>
                </a:solidFill>
                <a:latin typeface="IBM Plex Sans SemiBold" panose="020B0703050203000203" pitchFamily="34" charset="-18"/>
              </a:rPr>
              <a:t>let.“</a:t>
            </a:r>
            <a:endParaRPr lang="cs-CZ" sz="1600" i="1" dirty="0">
              <a:solidFill>
                <a:srgbClr val="1B3165"/>
              </a:solidFill>
              <a:latin typeface="IBM Plex Sans SemiBold" panose="020B0703050203000203" pitchFamily="34" charset="-18"/>
            </a:endParaRPr>
          </a:p>
          <a:p>
            <a:pPr marL="0" indent="0" algn="ctr">
              <a:lnSpc>
                <a:spcPct val="160000"/>
              </a:lnSpc>
              <a:buNone/>
            </a:pPr>
            <a:r>
              <a:rPr lang="cs-CZ" sz="1600" i="1" dirty="0" smtClean="0">
                <a:solidFill>
                  <a:srgbClr val="4AA1EF"/>
                </a:solidFill>
                <a:latin typeface="IBM Plex Sans SemiBold" panose="020B0703050203000203" pitchFamily="34" charset="-18"/>
              </a:rPr>
              <a:t>„Hlavní </a:t>
            </a:r>
            <a:r>
              <a:rPr lang="cs-CZ" sz="1600" i="1" dirty="0">
                <a:solidFill>
                  <a:srgbClr val="4AA1EF"/>
                </a:solidFill>
                <a:latin typeface="IBM Plex Sans SemiBold" panose="020B0703050203000203" pitchFamily="34" charset="-18"/>
              </a:rPr>
              <a:t>vedoucí je od začátku a zástupce se poprvé za 6 let změnil. Hlavním vedoucím je Katka Kuderová a jí zástupce je Filip </a:t>
            </a:r>
            <a:r>
              <a:rPr lang="cs-CZ" sz="1600" i="1" dirty="0" err="1">
                <a:solidFill>
                  <a:srgbClr val="4AA1EF"/>
                </a:solidFill>
                <a:latin typeface="IBM Plex Sans SemiBold" panose="020B0703050203000203" pitchFamily="34" charset="-18"/>
              </a:rPr>
              <a:t>Charouzd</a:t>
            </a:r>
            <a:r>
              <a:rPr lang="cs-CZ" sz="1600" i="1" dirty="0">
                <a:solidFill>
                  <a:srgbClr val="4AA1EF"/>
                </a:solidFill>
                <a:latin typeface="IBM Plex Sans SemiBold" panose="020B0703050203000203" pitchFamily="34" charset="-18"/>
              </a:rPr>
              <a:t>. Oba jsou úžasní a nikdy bych je nevyměnila</a:t>
            </a:r>
            <a:r>
              <a:rPr lang="cs-CZ" sz="1600" i="1" dirty="0" smtClean="0">
                <a:solidFill>
                  <a:srgbClr val="4AA1EF"/>
                </a:solidFill>
                <a:latin typeface="IBM Plex Sans SemiBold" panose="020B0703050203000203" pitchFamily="34" charset="-18"/>
              </a:rPr>
              <a:t>!!!“</a:t>
            </a:r>
            <a:endParaRPr lang="cs-CZ" sz="1600" i="1" dirty="0">
              <a:solidFill>
                <a:srgbClr val="4AA1EF"/>
              </a:solidFill>
              <a:latin typeface="IBM Plex Sans SemiBold" panose="020B0703050203000203" pitchFamily="34" charset="-18"/>
            </a:endParaRPr>
          </a:p>
          <a:p>
            <a:pPr marL="0" indent="0" algn="ctr">
              <a:lnSpc>
                <a:spcPct val="160000"/>
              </a:lnSpc>
              <a:buNone/>
            </a:pPr>
            <a:r>
              <a:rPr lang="cs-CZ" sz="1600" i="1" dirty="0" smtClean="0">
                <a:solidFill>
                  <a:srgbClr val="1B3165"/>
                </a:solidFill>
                <a:latin typeface="IBM Plex Sans SemiBold" panose="020B0703050203000203" pitchFamily="34" charset="-18"/>
              </a:rPr>
              <a:t>„Hlavní </a:t>
            </a:r>
            <a:r>
              <a:rPr lang="cs-CZ" sz="1600" i="1" dirty="0">
                <a:solidFill>
                  <a:srgbClr val="1B3165"/>
                </a:solidFill>
                <a:latin typeface="IBM Plex Sans SemiBold" panose="020B0703050203000203" pitchFamily="34" charset="-18"/>
              </a:rPr>
              <a:t>vedoucí odchází ve chvíli, kdy se mezi mladšími najde vhodný nástupce. Stalo se ale i to, že odešel HV, aniž by takový nástupce byl, anebo naopak, že HV odejít chce, ale musí počkat, než nástupce "doroste", "dozraje" atp. </a:t>
            </a:r>
            <a:r>
              <a:rPr lang="cs-CZ" sz="1600" i="1" dirty="0" smtClean="0">
                <a:solidFill>
                  <a:srgbClr val="1B3165"/>
                </a:solidFill>
                <a:latin typeface="IBM Plex Sans SemiBold" panose="020B0703050203000203" pitchFamily="34" charset="-18"/>
              </a:rPr>
              <a:t>„</a:t>
            </a:r>
            <a:endParaRPr lang="cs-CZ" sz="1600" i="1" dirty="0">
              <a:solidFill>
                <a:srgbClr val="1B3165"/>
              </a:solidFill>
              <a:latin typeface="IBM Plex Sans SemiBold" panose="020B0703050203000203" pitchFamily="34" charset="-18"/>
            </a:endParaRPr>
          </a:p>
          <a:p>
            <a:pPr marL="0" indent="0" algn="ctr">
              <a:lnSpc>
                <a:spcPct val="160000"/>
              </a:lnSpc>
              <a:buNone/>
            </a:pPr>
            <a:r>
              <a:rPr lang="cs-CZ" sz="1600" i="1" dirty="0" smtClean="0">
                <a:solidFill>
                  <a:srgbClr val="659326"/>
                </a:solidFill>
                <a:latin typeface="IBM Plex Sans SemiBold" panose="020B0703050203000203" pitchFamily="34" charset="-18"/>
              </a:rPr>
              <a:t>„Hlavni </a:t>
            </a:r>
            <a:r>
              <a:rPr lang="cs-CZ" sz="1600" i="1" dirty="0">
                <a:solidFill>
                  <a:srgbClr val="659326"/>
                </a:solidFill>
                <a:latin typeface="IBM Plex Sans SemiBold" panose="020B0703050203000203" pitchFamily="34" charset="-18"/>
              </a:rPr>
              <a:t>vedoucí se střídá cca co 5 let, ale volíme jej každý rok. Vedoucí dorůstají a stáři odcházejí většinou </a:t>
            </a:r>
            <a:r>
              <a:rPr lang="cs-CZ" sz="1600" i="1" dirty="0" smtClean="0">
                <a:solidFill>
                  <a:srgbClr val="659326"/>
                </a:solidFill>
                <a:latin typeface="IBM Plex Sans SemiBold" panose="020B0703050203000203" pitchFamily="34" charset="-18"/>
              </a:rPr>
              <a:t>za studiem </a:t>
            </a:r>
            <a:r>
              <a:rPr lang="cs-CZ" sz="1600" i="1" dirty="0">
                <a:solidFill>
                  <a:srgbClr val="659326"/>
                </a:solidFill>
                <a:latin typeface="IBM Plex Sans SemiBold" panose="020B0703050203000203" pitchFamily="34" charset="-18"/>
              </a:rPr>
              <a:t>nebo </a:t>
            </a:r>
            <a:r>
              <a:rPr lang="cs-CZ" sz="1600" i="1" dirty="0" smtClean="0">
                <a:solidFill>
                  <a:srgbClr val="659326"/>
                </a:solidFill>
                <a:latin typeface="IBM Plex Sans SemiBold" panose="020B0703050203000203" pitchFamily="34" charset="-18"/>
              </a:rPr>
              <a:t>rodinou“</a:t>
            </a:r>
            <a:endParaRPr lang="cs-CZ" sz="1600" i="1" dirty="0">
              <a:solidFill>
                <a:srgbClr val="659326"/>
              </a:solidFill>
              <a:latin typeface="IBM Plex Sans SemiBold" panose="020B0703050203000203" pitchFamily="34" charset="-18"/>
            </a:endParaRPr>
          </a:p>
          <a:p>
            <a:pPr marL="0" indent="0" algn="ctr">
              <a:lnSpc>
                <a:spcPct val="160000"/>
              </a:lnSpc>
              <a:buNone/>
            </a:pPr>
            <a:r>
              <a:rPr lang="cs-CZ" sz="1600" i="1" dirty="0" smtClean="0">
                <a:solidFill>
                  <a:srgbClr val="1B3165"/>
                </a:solidFill>
                <a:latin typeface="IBM Plex Sans SemiBold" panose="020B0703050203000203" pitchFamily="34" charset="-18"/>
              </a:rPr>
              <a:t>„Hlavní </a:t>
            </a:r>
            <a:r>
              <a:rPr lang="cs-CZ" sz="1600" i="1" dirty="0">
                <a:solidFill>
                  <a:srgbClr val="1B3165"/>
                </a:solidFill>
                <a:latin typeface="IBM Plex Sans SemiBold" panose="020B0703050203000203" pitchFamily="34" charset="-18"/>
              </a:rPr>
              <a:t>vedoucí vždy vydrží věčnost, kolem něj se motají vedoucí a instruktoři podle potřeby dané akce</a:t>
            </a:r>
            <a:r>
              <a:rPr lang="cs-CZ" sz="1600" i="1" dirty="0" smtClean="0">
                <a:solidFill>
                  <a:srgbClr val="1B3165"/>
                </a:solidFill>
                <a:latin typeface="IBM Plex Sans SemiBold" panose="020B0703050203000203" pitchFamily="34" charset="-18"/>
              </a:rPr>
              <a:t>.“</a:t>
            </a:r>
            <a:endParaRPr lang="cs-CZ" sz="1600" i="1" dirty="0">
              <a:solidFill>
                <a:srgbClr val="1B3165"/>
              </a:solidFill>
              <a:latin typeface="IBM Plex Sans SemiBold" panose="020B0703050203000203" pitchFamily="34" charset="-18"/>
            </a:endParaRPr>
          </a:p>
          <a:p>
            <a:pPr marL="0" indent="0" algn="ctr">
              <a:buNone/>
            </a:pPr>
            <a:endParaRPr lang="cs-CZ" sz="1600" i="1" dirty="0">
              <a:solidFill>
                <a:srgbClr val="1B3165"/>
              </a:solidFill>
              <a:latin typeface="IBM Plex Sans SemiBold" panose="020B0703050203000203" pitchFamily="34" charset="-18"/>
            </a:endParaRPr>
          </a:p>
        </p:txBody>
      </p:sp>
    </p:spTree>
    <p:extLst>
      <p:ext uri="{BB962C8B-B14F-4D97-AF65-F5344CB8AC3E}">
        <p14:creationId xmlns:p14="http://schemas.microsoft.com/office/powerpoint/2010/main" val="3766310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530421"/>
          </a:xfrm>
        </p:spPr>
        <p:txBody>
          <a:bodyPr>
            <a:normAutofit/>
          </a:bodyPr>
          <a:lstStyle/>
          <a:p>
            <a:pPr algn="ctr"/>
            <a:r>
              <a:rPr lang="cs-CZ" sz="2800" dirty="0">
                <a:solidFill>
                  <a:srgbClr val="FA8F01"/>
                </a:solidFill>
                <a:latin typeface="IBM Plex Sans SemiBold" panose="020B0703050203000203" pitchFamily="34" charset="-18"/>
              </a:rPr>
              <a:t>Spokojenost s vlastní pozicí v </a:t>
            </a:r>
            <a:r>
              <a:rPr lang="cs-CZ" sz="2800" dirty="0" smtClean="0">
                <a:solidFill>
                  <a:srgbClr val="FA8F01"/>
                </a:solidFill>
                <a:latin typeface="IBM Plex Sans SemiBold" panose="020B0703050203000203" pitchFamily="34" charset="-18"/>
              </a:rPr>
              <a:t>oddíle</a:t>
            </a:r>
            <a:endParaRPr lang="cs-CZ" sz="2800" dirty="0">
              <a:solidFill>
                <a:srgbClr val="FA8F01"/>
              </a:solidFill>
              <a:latin typeface="IBM Plex Sans SemiBold" panose="020B0703050203000203" pitchFamily="34" charset="-18"/>
            </a:endParaRPr>
          </a:p>
        </p:txBody>
      </p:sp>
      <p:sp>
        <p:nvSpPr>
          <p:cNvPr id="3" name="Zástupný symbol pro obsah 2"/>
          <p:cNvSpPr>
            <a:spLocks noGrp="1"/>
          </p:cNvSpPr>
          <p:nvPr>
            <p:ph idx="1"/>
          </p:nvPr>
        </p:nvSpPr>
        <p:spPr/>
        <p:txBody>
          <a:bodyPr>
            <a:normAutofit fontScale="70000" lnSpcReduction="20000"/>
          </a:bodyPr>
          <a:lstStyle/>
          <a:p>
            <a:pPr marL="0" indent="0" algn="ctr">
              <a:buNone/>
            </a:pPr>
            <a:r>
              <a:rPr lang="cs-CZ" i="1" dirty="0" smtClean="0">
                <a:solidFill>
                  <a:srgbClr val="1B3165"/>
                </a:solidFill>
                <a:latin typeface="IBM Plex Sans SemiBold" panose="020B0703050203000203" pitchFamily="34" charset="-18"/>
              </a:rPr>
              <a:t>„Cítím </a:t>
            </a:r>
            <a:r>
              <a:rPr lang="cs-CZ" i="1" dirty="0">
                <a:solidFill>
                  <a:srgbClr val="1B3165"/>
                </a:solidFill>
                <a:latin typeface="IBM Plex Sans SemiBold" panose="020B0703050203000203" pitchFamily="34" charset="-18"/>
              </a:rPr>
              <a:t>se šťastně a spokojeně ve své funkci</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buNone/>
            </a:pPr>
            <a:r>
              <a:rPr lang="cs-CZ" i="1" dirty="0">
                <a:solidFill>
                  <a:srgbClr val="1B3165"/>
                </a:solidFill>
                <a:latin typeface="IBM Plex Sans SemiBold" panose="020B0703050203000203" pitchFamily="34" charset="-18"/>
              </a:rPr>
              <a:t>  </a:t>
            </a:r>
          </a:p>
          <a:p>
            <a:pPr marL="0" indent="0" algn="ctr">
              <a:buNone/>
            </a:pPr>
            <a:r>
              <a:rPr lang="cs-CZ" i="1" dirty="0" smtClean="0">
                <a:solidFill>
                  <a:srgbClr val="4AA1EF"/>
                </a:solidFill>
                <a:latin typeface="IBM Plex Sans SemiBold" panose="020B0703050203000203" pitchFamily="34" charset="-18"/>
              </a:rPr>
              <a:t>„Já </a:t>
            </a:r>
            <a:r>
              <a:rPr lang="cs-CZ" i="1" dirty="0">
                <a:solidFill>
                  <a:srgbClr val="4AA1EF"/>
                </a:solidFill>
                <a:latin typeface="IBM Plex Sans SemiBold" panose="020B0703050203000203" pitchFamily="34" charset="-18"/>
              </a:rPr>
              <a:t>jsem jeden z těch členů co už odrostl a nemá moc času protože mám práci, přítelkyni, a různé povinnosti, které mi zamezují nějaký čas trávit v oddíle. I když bych chtěl, tak tam nemůžu být, tak jak bych chtěl</a:t>
            </a:r>
            <a:r>
              <a:rPr lang="cs-CZ" i="1" dirty="0" smtClean="0">
                <a:solidFill>
                  <a:srgbClr val="4AA1EF"/>
                </a:solidFill>
                <a:latin typeface="IBM Plex Sans SemiBold" panose="020B0703050203000203" pitchFamily="34" charset="-18"/>
              </a:rPr>
              <a:t>.“</a:t>
            </a:r>
            <a:endParaRPr lang="cs-CZ" i="1" dirty="0">
              <a:solidFill>
                <a:srgbClr val="4AA1EF"/>
              </a:solidFill>
              <a:latin typeface="IBM Plex Sans SemiBold" panose="020B0703050203000203" pitchFamily="34" charset="-18"/>
            </a:endParaRPr>
          </a:p>
          <a:p>
            <a:pPr marL="0" indent="0" algn="ctr">
              <a:buNone/>
            </a:pPr>
            <a:endParaRPr lang="cs-CZ" i="1" dirty="0" smtClean="0">
              <a:solidFill>
                <a:srgbClr val="1B3165"/>
              </a:solidFill>
              <a:latin typeface="IBM Plex Sans SemiBold" panose="020B0703050203000203" pitchFamily="34" charset="-18"/>
            </a:endParaRPr>
          </a:p>
          <a:p>
            <a:pPr marL="0" indent="0" algn="ctr">
              <a:buNone/>
            </a:pPr>
            <a:r>
              <a:rPr lang="cs-CZ" i="1" dirty="0" smtClean="0">
                <a:solidFill>
                  <a:srgbClr val="1B3165"/>
                </a:solidFill>
                <a:latin typeface="IBM Plex Sans SemiBold" panose="020B0703050203000203" pitchFamily="34" charset="-18"/>
              </a:rPr>
              <a:t>„Je </a:t>
            </a:r>
            <a:r>
              <a:rPr lang="cs-CZ" i="1" dirty="0">
                <a:solidFill>
                  <a:srgbClr val="1B3165"/>
                </a:solidFill>
                <a:latin typeface="IBM Plex Sans SemiBold" panose="020B0703050203000203" pitchFamily="34" charset="-18"/>
              </a:rPr>
              <a:t>potřeba změnit tolik věcí a já si myslím že bych to dokázal</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buNone/>
            </a:pPr>
            <a:r>
              <a:rPr lang="cs-CZ" i="1" dirty="0">
                <a:solidFill>
                  <a:srgbClr val="1B3165"/>
                </a:solidFill>
                <a:latin typeface="IBM Plex Sans SemiBold" panose="020B0703050203000203" pitchFamily="34" charset="-18"/>
              </a:rPr>
              <a:t> </a:t>
            </a:r>
          </a:p>
          <a:p>
            <a:pPr marL="0" indent="0" algn="ctr">
              <a:buNone/>
            </a:pPr>
            <a:r>
              <a:rPr lang="cs-CZ" i="1" dirty="0" smtClean="0">
                <a:solidFill>
                  <a:srgbClr val="659326"/>
                </a:solidFill>
                <a:latin typeface="IBM Plex Sans SemiBold" panose="020B0703050203000203" pitchFamily="34" charset="-18"/>
              </a:rPr>
              <a:t>„Jsem </a:t>
            </a:r>
            <a:r>
              <a:rPr lang="cs-CZ" i="1" dirty="0">
                <a:solidFill>
                  <a:srgbClr val="659326"/>
                </a:solidFill>
                <a:latin typeface="IBM Plex Sans SemiBold" panose="020B0703050203000203" pitchFamily="34" charset="-18"/>
              </a:rPr>
              <a:t>příslušníkem medvědí rodiny. To na popis stačí, ne</a:t>
            </a:r>
            <a:r>
              <a:rPr lang="cs-CZ" i="1" dirty="0" smtClean="0">
                <a:solidFill>
                  <a:srgbClr val="659326"/>
                </a:solidFill>
                <a:latin typeface="IBM Plex Sans SemiBold" panose="020B0703050203000203" pitchFamily="34" charset="-18"/>
              </a:rPr>
              <a:t>?“</a:t>
            </a:r>
            <a:endParaRPr lang="cs-CZ" i="1" dirty="0">
              <a:solidFill>
                <a:srgbClr val="659326"/>
              </a:solidFill>
              <a:latin typeface="IBM Plex Sans SemiBold" panose="020B0703050203000203" pitchFamily="34" charset="-18"/>
            </a:endParaRPr>
          </a:p>
          <a:p>
            <a:pPr marL="0" indent="0" algn="ctr">
              <a:buNone/>
            </a:pPr>
            <a:r>
              <a:rPr lang="cs-CZ" i="1" dirty="0">
                <a:solidFill>
                  <a:srgbClr val="1B3165"/>
                </a:solidFill>
                <a:latin typeface="IBM Plex Sans SemiBold" panose="020B0703050203000203" pitchFamily="34" charset="-18"/>
              </a:rPr>
              <a:t> </a:t>
            </a:r>
          </a:p>
          <a:p>
            <a:pPr marL="0" indent="0" algn="ctr">
              <a:buNone/>
            </a:pPr>
            <a:r>
              <a:rPr lang="cs-CZ" i="1" dirty="0" smtClean="0">
                <a:solidFill>
                  <a:srgbClr val="4AA1EF"/>
                </a:solidFill>
                <a:latin typeface="IBM Plex Sans SemiBold" panose="020B0703050203000203" pitchFamily="34" charset="-18"/>
              </a:rPr>
              <a:t>„Jsem </a:t>
            </a:r>
            <a:r>
              <a:rPr lang="cs-CZ" i="1" dirty="0">
                <a:solidFill>
                  <a:srgbClr val="4AA1EF"/>
                </a:solidFill>
                <a:latin typeface="IBM Plex Sans SemiBold" panose="020B0703050203000203" pitchFamily="34" charset="-18"/>
              </a:rPr>
              <a:t>spokojen, asi bych chtěl více zasahovat do programu, ale na to doufám </a:t>
            </a:r>
            <a:r>
              <a:rPr lang="cs-CZ" i="1" dirty="0" smtClean="0">
                <a:solidFill>
                  <a:srgbClr val="4AA1EF"/>
                </a:solidFill>
                <a:latin typeface="IBM Plex Sans SemiBold" panose="020B0703050203000203" pitchFamily="34" charset="-18"/>
              </a:rPr>
              <a:t>přijde.“</a:t>
            </a:r>
            <a:endParaRPr lang="cs-CZ" i="1" dirty="0">
              <a:solidFill>
                <a:srgbClr val="4AA1EF"/>
              </a:solidFill>
              <a:latin typeface="IBM Plex Sans SemiBold" panose="020B0703050203000203" pitchFamily="34" charset="-18"/>
            </a:endParaRPr>
          </a:p>
          <a:p>
            <a:pPr marL="0" indent="0" algn="ctr">
              <a:buNone/>
            </a:pPr>
            <a:r>
              <a:rPr lang="cs-CZ" i="1" dirty="0">
                <a:solidFill>
                  <a:srgbClr val="1B3165"/>
                </a:solidFill>
                <a:latin typeface="IBM Plex Sans SemiBold" panose="020B0703050203000203" pitchFamily="34" charset="-18"/>
              </a:rPr>
              <a:t> </a:t>
            </a:r>
          </a:p>
          <a:p>
            <a:pPr marL="0" indent="0" algn="ctr">
              <a:buNone/>
            </a:pPr>
            <a:r>
              <a:rPr lang="cs-CZ" i="1" dirty="0" smtClean="0">
                <a:solidFill>
                  <a:srgbClr val="1B3165"/>
                </a:solidFill>
                <a:latin typeface="IBM Plex Sans SemiBold" panose="020B0703050203000203" pitchFamily="34" charset="-18"/>
              </a:rPr>
              <a:t>„Rád </a:t>
            </a:r>
            <a:r>
              <a:rPr lang="cs-CZ" i="1" dirty="0">
                <a:solidFill>
                  <a:srgbClr val="1B3165"/>
                </a:solidFill>
                <a:latin typeface="IBM Plex Sans SemiBold" panose="020B0703050203000203" pitchFamily="34" charset="-18"/>
              </a:rPr>
              <a:t>bych postoupil na úroveň instruktora a přestal bránit ostatním ve </a:t>
            </a:r>
            <a:r>
              <a:rPr lang="cs-CZ" i="1" dirty="0" smtClean="0">
                <a:solidFill>
                  <a:srgbClr val="1B3165"/>
                </a:solidFill>
                <a:latin typeface="IBM Plex Sans SemiBold" panose="020B0703050203000203" pitchFamily="34" charset="-18"/>
              </a:rPr>
              <a:t>vývoji.“</a:t>
            </a:r>
            <a:endParaRPr lang="cs-CZ" i="1" dirty="0">
              <a:solidFill>
                <a:srgbClr val="1B3165"/>
              </a:solidFill>
              <a:latin typeface="IBM Plex Sans SemiBold" panose="020B0703050203000203" pitchFamily="34" charset="-18"/>
            </a:endParaRPr>
          </a:p>
          <a:p>
            <a:pPr marL="0" indent="0" algn="ctr">
              <a:buNone/>
            </a:pPr>
            <a:endParaRPr lang="cs-CZ" i="1" dirty="0">
              <a:latin typeface="IBM Plex Sans SemiBold" panose="020B0703050203000203" pitchFamily="34" charset="-18"/>
            </a:endParaRPr>
          </a:p>
        </p:txBody>
      </p:sp>
    </p:spTree>
    <p:extLst>
      <p:ext uri="{BB962C8B-B14F-4D97-AF65-F5344CB8AC3E}">
        <p14:creationId xmlns:p14="http://schemas.microsoft.com/office/powerpoint/2010/main" val="353401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695063"/>
            <a:ext cx="10515600" cy="832079"/>
          </a:xfrm>
        </p:spPr>
        <p:txBody>
          <a:bodyPr>
            <a:normAutofit fontScale="90000"/>
          </a:bodyPr>
          <a:lstStyle/>
          <a:p>
            <a:pPr algn="ctr"/>
            <a:r>
              <a:rPr lang="cs-CZ" sz="2800" dirty="0">
                <a:solidFill>
                  <a:srgbClr val="FA8F01"/>
                </a:solidFill>
                <a:latin typeface="IBM Plex Sans SemiBold" panose="020B0703050203000203" pitchFamily="34" charset="-18"/>
              </a:rPr>
              <a:t>ANO, chtěl/a bych se posunout výše ve vedení oddílu. (oddílové hierarchii), ALE</a:t>
            </a:r>
            <a:r>
              <a:rPr lang="cs-CZ" sz="2800" dirty="0" smtClean="0">
                <a:solidFill>
                  <a:srgbClr val="FA8F01"/>
                </a:solidFill>
                <a:latin typeface="IBM Plex Sans SemiBold" panose="020B0703050203000203" pitchFamily="34" charset="-18"/>
              </a:rPr>
              <a:t>...</a:t>
            </a:r>
            <a:endParaRPr lang="cs-CZ" sz="2800" dirty="0">
              <a:solidFill>
                <a:srgbClr val="FA8F01"/>
              </a:solidFill>
              <a:latin typeface="IBM Plex Sans SemiBold" panose="020B0703050203000203" pitchFamily="34" charset="-18"/>
            </a:endParaRPr>
          </a:p>
        </p:txBody>
      </p:sp>
      <p:sp>
        <p:nvSpPr>
          <p:cNvPr id="3" name="Zástupný symbol pro obsah 2"/>
          <p:cNvSpPr>
            <a:spLocks noGrp="1"/>
          </p:cNvSpPr>
          <p:nvPr>
            <p:ph idx="1"/>
          </p:nvPr>
        </p:nvSpPr>
        <p:spPr>
          <a:xfrm>
            <a:off x="838200" y="2362954"/>
            <a:ext cx="10515600" cy="4351338"/>
          </a:xfrm>
        </p:spPr>
        <p:txBody>
          <a:bodyPr>
            <a:normAutofit fontScale="70000" lnSpcReduction="20000"/>
          </a:bodyPr>
          <a:lstStyle/>
          <a:p>
            <a:pPr marL="0" indent="0" algn="ctr">
              <a:buNone/>
            </a:pPr>
            <a:r>
              <a:rPr lang="cs-CZ" i="1" dirty="0" smtClean="0">
                <a:solidFill>
                  <a:srgbClr val="4AA1EF"/>
                </a:solidFill>
                <a:latin typeface="IBM Plex Sans SemiBold" panose="020B0703050203000203" pitchFamily="34" charset="-18"/>
              </a:rPr>
              <a:t>„Ale </a:t>
            </a:r>
            <a:r>
              <a:rPr lang="cs-CZ" i="1" dirty="0">
                <a:solidFill>
                  <a:srgbClr val="4AA1EF"/>
                </a:solidFill>
                <a:latin typeface="IBM Plex Sans SemiBold" panose="020B0703050203000203" pitchFamily="34" charset="-18"/>
              </a:rPr>
              <a:t>také mě odrazuje kolektiv. Není to nic, co bychom neznali, ale v oddíle bych čekala větší soudržnost. Když pak vidím, jak se třeba pomlouvá, mrzí mě to. Takto si svou rodinu nepředstavuji, ani kolektiv, se kterým budu jednou pracovat</a:t>
            </a:r>
            <a:r>
              <a:rPr lang="cs-CZ" i="1" dirty="0" smtClean="0">
                <a:solidFill>
                  <a:srgbClr val="4AA1EF"/>
                </a:solidFill>
                <a:latin typeface="IBM Plex Sans SemiBold" panose="020B0703050203000203" pitchFamily="34" charset="-18"/>
              </a:rPr>
              <a:t>.“</a:t>
            </a:r>
          </a:p>
          <a:p>
            <a:pPr marL="0" indent="0" algn="ctr">
              <a:buNone/>
            </a:pPr>
            <a:endParaRPr lang="cs-CZ" i="1" dirty="0">
              <a:solidFill>
                <a:srgbClr val="1B3165"/>
              </a:solidFill>
              <a:latin typeface="IBM Plex Sans SemiBold" panose="020B0703050203000203" pitchFamily="34" charset="-18"/>
            </a:endParaRPr>
          </a:p>
          <a:p>
            <a:pPr marL="0" indent="0" algn="ctr">
              <a:buNone/>
            </a:pPr>
            <a:r>
              <a:rPr lang="cs-CZ" i="1" dirty="0" smtClean="0">
                <a:solidFill>
                  <a:srgbClr val="1B3165"/>
                </a:solidFill>
                <a:latin typeface="IBM Plex Sans SemiBold" panose="020B0703050203000203" pitchFamily="34" charset="-18"/>
              </a:rPr>
              <a:t>„Brání </a:t>
            </a:r>
            <a:r>
              <a:rPr lang="cs-CZ" i="1" dirty="0">
                <a:solidFill>
                  <a:srgbClr val="1B3165"/>
                </a:solidFill>
                <a:latin typeface="IBM Plex Sans SemiBold" panose="020B0703050203000203" pitchFamily="34" charset="-18"/>
              </a:rPr>
              <a:t>mi hlavně práce, takže kdybych dostával plat, ten co mám, za to, že bych byl v oddíle a vedl schůzky a různé akce, tak by to bylo super</a:t>
            </a:r>
            <a:r>
              <a:rPr lang="cs-CZ" i="1" dirty="0" smtClean="0">
                <a:solidFill>
                  <a:srgbClr val="1B3165"/>
                </a:solidFill>
                <a:latin typeface="IBM Plex Sans SemiBold" panose="020B0703050203000203" pitchFamily="34" charset="-18"/>
              </a:rPr>
              <a:t>.“</a:t>
            </a:r>
          </a:p>
          <a:p>
            <a:pPr marL="0" indent="0" algn="ctr">
              <a:buNone/>
            </a:pPr>
            <a:endParaRPr lang="cs-CZ" i="1" dirty="0">
              <a:solidFill>
                <a:srgbClr val="1B3165"/>
              </a:solidFill>
              <a:latin typeface="IBM Plex Sans SemiBold" panose="020B0703050203000203" pitchFamily="34" charset="-18"/>
            </a:endParaRPr>
          </a:p>
          <a:p>
            <a:pPr marL="0" indent="0" algn="ctr">
              <a:buNone/>
            </a:pPr>
            <a:r>
              <a:rPr lang="cs-CZ" i="1" dirty="0" smtClean="0">
                <a:solidFill>
                  <a:srgbClr val="4AA1EF"/>
                </a:solidFill>
                <a:latin typeface="IBM Plex Sans SemiBold" panose="020B0703050203000203" pitchFamily="34" charset="-18"/>
              </a:rPr>
              <a:t>„Brání </a:t>
            </a:r>
            <a:r>
              <a:rPr lang="cs-CZ" i="1" dirty="0">
                <a:solidFill>
                  <a:srgbClr val="4AA1EF"/>
                </a:solidFill>
                <a:latin typeface="IBM Plex Sans SemiBold" panose="020B0703050203000203" pitchFamily="34" charset="-18"/>
              </a:rPr>
              <a:t>mi nedostatek respektu od dalších </a:t>
            </a:r>
            <a:r>
              <a:rPr lang="cs-CZ" i="1" dirty="0" smtClean="0">
                <a:solidFill>
                  <a:srgbClr val="4AA1EF"/>
                </a:solidFill>
                <a:latin typeface="IBM Plex Sans SemiBold" panose="020B0703050203000203" pitchFamily="34" charset="-18"/>
              </a:rPr>
              <a:t>vedoucích.“</a:t>
            </a:r>
          </a:p>
          <a:p>
            <a:pPr marL="0" indent="0" algn="ctr">
              <a:buNone/>
            </a:pPr>
            <a:endParaRPr lang="cs-CZ" i="1" dirty="0">
              <a:solidFill>
                <a:srgbClr val="1B3165"/>
              </a:solidFill>
              <a:latin typeface="IBM Plex Sans SemiBold" panose="020B0703050203000203" pitchFamily="34" charset="-18"/>
            </a:endParaRPr>
          </a:p>
          <a:p>
            <a:pPr marL="0" indent="0" algn="ctr">
              <a:buNone/>
            </a:pPr>
            <a:r>
              <a:rPr lang="cs-CZ" i="1" dirty="0" smtClean="0">
                <a:solidFill>
                  <a:srgbClr val="1B3165"/>
                </a:solidFill>
                <a:latin typeface="IBM Plex Sans SemiBold" panose="020B0703050203000203" pitchFamily="34" charset="-18"/>
              </a:rPr>
              <a:t>„Hlavně </a:t>
            </a:r>
            <a:r>
              <a:rPr lang="cs-CZ" i="1" dirty="0">
                <a:solidFill>
                  <a:srgbClr val="1B3165"/>
                </a:solidFill>
                <a:latin typeface="IBM Plex Sans SemiBold" panose="020B0703050203000203" pitchFamily="34" charset="-18"/>
              </a:rPr>
              <a:t>jde o studium na VŠ, které je časově náročnější než na SŠ, a již zmíněný fotbal</a:t>
            </a:r>
            <a:r>
              <a:rPr lang="cs-CZ" i="1" dirty="0" smtClean="0">
                <a:solidFill>
                  <a:srgbClr val="1B3165"/>
                </a:solidFill>
                <a:latin typeface="IBM Plex Sans SemiBold" panose="020B0703050203000203" pitchFamily="34" charset="-18"/>
              </a:rPr>
              <a:t>.“</a:t>
            </a:r>
          </a:p>
          <a:p>
            <a:pPr marL="0" indent="0" algn="ctr">
              <a:buNone/>
            </a:pPr>
            <a:endParaRPr lang="cs-CZ" i="1" dirty="0">
              <a:solidFill>
                <a:srgbClr val="1B3165"/>
              </a:solidFill>
              <a:latin typeface="IBM Plex Sans SemiBold" panose="020B0703050203000203" pitchFamily="34" charset="-18"/>
            </a:endParaRPr>
          </a:p>
          <a:p>
            <a:pPr marL="0" indent="0" algn="ctr">
              <a:buNone/>
            </a:pPr>
            <a:r>
              <a:rPr lang="cs-CZ" i="1" dirty="0" smtClean="0">
                <a:solidFill>
                  <a:srgbClr val="4AA1EF"/>
                </a:solidFill>
                <a:latin typeface="IBM Plex Sans SemiBold" panose="020B0703050203000203" pitchFamily="34" charset="-18"/>
              </a:rPr>
              <a:t>„Zatím </a:t>
            </a:r>
            <a:r>
              <a:rPr lang="cs-CZ" i="1" dirty="0">
                <a:solidFill>
                  <a:srgbClr val="4AA1EF"/>
                </a:solidFill>
                <a:latin typeface="IBM Plex Sans SemiBold" panose="020B0703050203000203" pitchFamily="34" charset="-18"/>
              </a:rPr>
              <a:t>máme tu nejlepší hlavní </a:t>
            </a:r>
            <a:r>
              <a:rPr lang="cs-CZ" i="1" dirty="0" smtClean="0">
                <a:solidFill>
                  <a:srgbClr val="4AA1EF"/>
                </a:solidFill>
                <a:latin typeface="IBM Plex Sans SemiBold" panose="020B0703050203000203" pitchFamily="34" charset="-18"/>
              </a:rPr>
              <a:t>vedoucí.“</a:t>
            </a:r>
            <a:endParaRPr lang="cs-CZ" i="1" dirty="0">
              <a:solidFill>
                <a:srgbClr val="1B3165"/>
              </a:solidFill>
              <a:latin typeface="IBM Plex Sans SemiBold" panose="020B0703050203000203" pitchFamily="34" charset="-18"/>
            </a:endParaRPr>
          </a:p>
        </p:txBody>
      </p:sp>
    </p:spTree>
    <p:extLst>
      <p:ext uri="{BB962C8B-B14F-4D97-AF65-F5344CB8AC3E}">
        <p14:creationId xmlns:p14="http://schemas.microsoft.com/office/powerpoint/2010/main" val="1489233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5"/>
            <a:ext cx="10515600" cy="850933"/>
          </a:xfrm>
        </p:spPr>
        <p:txBody>
          <a:bodyPr>
            <a:normAutofit fontScale="90000"/>
          </a:bodyPr>
          <a:lstStyle/>
          <a:p>
            <a:r>
              <a:rPr lang="cs-CZ" sz="3100" dirty="0">
                <a:solidFill>
                  <a:srgbClr val="1B3165"/>
                </a:solidFill>
                <a:latin typeface="IBM Plex Sans SemiBold" panose="020B0703050203000203" pitchFamily="34" charset="-18"/>
              </a:rPr>
              <a:t>NE, nechci se posunout výše ve vedení oddílu, protože... Uveď stručně případně jiné motivace, postřehy, kladné i </a:t>
            </a:r>
            <a:r>
              <a:rPr lang="cs-CZ" sz="3100" dirty="0" smtClean="0">
                <a:solidFill>
                  <a:srgbClr val="1B3165"/>
                </a:solidFill>
                <a:latin typeface="IBM Plex Sans SemiBold" panose="020B0703050203000203" pitchFamily="34" charset="-18"/>
              </a:rPr>
              <a:t>záporné</a:t>
            </a:r>
            <a:endParaRPr lang="cs-CZ" dirty="0"/>
          </a:p>
        </p:txBody>
      </p:sp>
      <p:sp>
        <p:nvSpPr>
          <p:cNvPr id="3" name="Zástupný symbol pro obsah 2"/>
          <p:cNvSpPr>
            <a:spLocks noGrp="1"/>
          </p:cNvSpPr>
          <p:nvPr>
            <p:ph idx="1"/>
          </p:nvPr>
        </p:nvSpPr>
        <p:spPr/>
        <p:txBody>
          <a:bodyPr>
            <a:normAutofit fontScale="47500" lnSpcReduction="20000"/>
          </a:bodyPr>
          <a:lstStyle/>
          <a:p>
            <a:pPr marL="0" indent="0" algn="ctr">
              <a:lnSpc>
                <a:spcPct val="170000"/>
              </a:lnSpc>
              <a:buNone/>
            </a:pPr>
            <a:r>
              <a:rPr lang="cs-CZ" i="1" dirty="0" smtClean="0">
                <a:solidFill>
                  <a:srgbClr val="1B3165"/>
                </a:solidFill>
                <a:latin typeface="IBM Plex Sans SemiBold" panose="020B0703050203000203" pitchFamily="34" charset="-18"/>
              </a:rPr>
              <a:t>„Jsem </a:t>
            </a:r>
            <a:r>
              <a:rPr lang="cs-CZ" i="1" dirty="0">
                <a:solidFill>
                  <a:srgbClr val="1B3165"/>
                </a:solidFill>
                <a:latin typeface="IBM Plex Sans SemiBold" panose="020B0703050203000203" pitchFamily="34" charset="-18"/>
              </a:rPr>
              <a:t>se svou rolí spokojen. Máme výbornou vedoucí, která by se pro nás rozkrájela a </a:t>
            </a:r>
            <a:r>
              <a:rPr lang="cs-CZ" i="1" dirty="0" smtClean="0">
                <a:solidFill>
                  <a:srgbClr val="1B3165"/>
                </a:solidFill>
                <a:latin typeface="IBM Plex Sans SemiBold" panose="020B0703050203000203" pitchFamily="34" charset="-18"/>
              </a:rPr>
              <a:t>v současné </a:t>
            </a:r>
            <a:r>
              <a:rPr lang="cs-CZ" i="1" dirty="0">
                <a:solidFill>
                  <a:srgbClr val="1B3165"/>
                </a:solidFill>
                <a:latin typeface="IBM Plex Sans SemiBold" panose="020B0703050203000203" pitchFamily="34" charset="-18"/>
              </a:rPr>
              <a:t>době si myslím, že je to ta nejlepší vedoucí jakou můžeme mít</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70000"/>
              </a:lnSpc>
              <a:buNone/>
            </a:pPr>
            <a:r>
              <a:rPr lang="cs-CZ" i="1" dirty="0" smtClean="0">
                <a:solidFill>
                  <a:srgbClr val="4AA1EF"/>
                </a:solidFill>
                <a:latin typeface="IBM Plex Sans SemiBold" panose="020B0703050203000203" pitchFamily="34" charset="-18"/>
              </a:rPr>
              <a:t>„Myslím</a:t>
            </a:r>
            <a:r>
              <a:rPr lang="cs-CZ" i="1" dirty="0">
                <a:solidFill>
                  <a:srgbClr val="4AA1EF"/>
                </a:solidFill>
                <a:latin typeface="IBM Plex Sans SemiBold" panose="020B0703050203000203" pitchFamily="34" charset="-18"/>
              </a:rPr>
              <a:t>, že máme šikovného nového hlavního vedoucího a doufám, že dlouho vydrží. Baví mě hlídat hřiště, co máme u kostela a otvíráme ho pro veřejnost. Měl jsem úžasný pocit, když jsem chvíli na hřišti pracoval a děti za mnou s úsměvem došly, jestli si s nimi něco nezahraju - hned jsem šel. Jinak díky moc za veškeré akce, které jako asociace pořádáte. Maximálně jsem si užil LTŠ, školení vedoucích i </a:t>
            </a:r>
            <a:r>
              <a:rPr lang="cs-CZ" i="1" dirty="0" err="1">
                <a:solidFill>
                  <a:srgbClr val="4AA1EF"/>
                </a:solidFill>
                <a:latin typeface="IBM Plex Sans SemiBold" panose="020B0703050203000203" pitchFamily="34" charset="-18"/>
              </a:rPr>
              <a:t>zdravokurz</a:t>
            </a:r>
            <a:r>
              <a:rPr lang="cs-CZ" i="1" dirty="0">
                <a:solidFill>
                  <a:srgbClr val="4AA1EF"/>
                </a:solidFill>
                <a:latin typeface="IBM Plex Sans SemiBold" panose="020B0703050203000203" pitchFamily="34" charset="-18"/>
              </a:rPr>
              <a:t>. Mrzelo mě, že děcka, co byly na LTŠ ve Sloupu měly úplně jiné zážitky než já na Polaně - spousta otrávených holek, které se neměly k žádné aktivitě a jen dělaly problémy (mluvilo se i o trávě</a:t>
            </a:r>
            <a:r>
              <a:rPr lang="cs-CZ" i="1" dirty="0" smtClean="0">
                <a:solidFill>
                  <a:srgbClr val="4AA1EF"/>
                </a:solidFill>
                <a:latin typeface="IBM Plex Sans SemiBold" panose="020B0703050203000203" pitchFamily="34" charset="-18"/>
              </a:rPr>
              <a:t>).“ </a:t>
            </a:r>
            <a:endParaRPr lang="cs-CZ" i="1" dirty="0">
              <a:solidFill>
                <a:srgbClr val="4AA1EF"/>
              </a:solidFill>
              <a:latin typeface="IBM Plex Sans SemiBold" panose="020B0703050203000203" pitchFamily="34" charset="-18"/>
            </a:endParaRPr>
          </a:p>
          <a:p>
            <a:pPr marL="0" indent="0" algn="ctr">
              <a:lnSpc>
                <a:spcPct val="170000"/>
              </a:lnSpc>
              <a:buNone/>
            </a:pPr>
            <a:r>
              <a:rPr lang="cs-CZ" i="1" dirty="0" smtClean="0">
                <a:solidFill>
                  <a:srgbClr val="1B3165"/>
                </a:solidFill>
                <a:latin typeface="IBM Plex Sans SemiBold" panose="020B0703050203000203" pitchFamily="34" charset="-18"/>
              </a:rPr>
              <a:t>„Největší </a:t>
            </a:r>
            <a:r>
              <a:rPr lang="cs-CZ" i="1" dirty="0">
                <a:solidFill>
                  <a:srgbClr val="1B3165"/>
                </a:solidFill>
                <a:latin typeface="IBM Plex Sans SemiBold" panose="020B0703050203000203" pitchFamily="34" charset="-18"/>
              </a:rPr>
              <a:t>motivací pro mě jsou moji malí vrabčáci</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70000"/>
              </a:lnSpc>
              <a:buNone/>
            </a:pPr>
            <a:r>
              <a:rPr lang="cs-CZ" i="1" dirty="0" smtClean="0">
                <a:solidFill>
                  <a:srgbClr val="659326"/>
                </a:solidFill>
                <a:latin typeface="IBM Plex Sans SemiBold" panose="020B0703050203000203" pitchFamily="34" charset="-18"/>
              </a:rPr>
              <a:t>„Oddíl </a:t>
            </a:r>
            <a:r>
              <a:rPr lang="cs-CZ" i="1" dirty="0">
                <a:solidFill>
                  <a:srgbClr val="659326"/>
                </a:solidFill>
                <a:latin typeface="IBM Plex Sans SemiBold" panose="020B0703050203000203" pitchFamily="34" charset="-18"/>
              </a:rPr>
              <a:t>se mnou ve vedení by umřel</a:t>
            </a:r>
            <a:r>
              <a:rPr lang="cs-CZ" i="1" dirty="0" smtClean="0">
                <a:solidFill>
                  <a:srgbClr val="659326"/>
                </a:solidFill>
                <a:latin typeface="IBM Plex Sans SemiBold" panose="020B0703050203000203" pitchFamily="34" charset="-18"/>
              </a:rPr>
              <a:t>.“</a:t>
            </a:r>
            <a:endParaRPr lang="cs-CZ" i="1" dirty="0">
              <a:solidFill>
                <a:srgbClr val="659326"/>
              </a:solidFill>
              <a:latin typeface="IBM Plex Sans SemiBold" panose="020B0703050203000203" pitchFamily="34" charset="-18"/>
            </a:endParaRPr>
          </a:p>
          <a:p>
            <a:pPr marL="0" indent="0" algn="ctr">
              <a:lnSpc>
                <a:spcPct val="170000"/>
              </a:lnSpc>
              <a:buNone/>
            </a:pPr>
            <a:r>
              <a:rPr lang="cs-CZ" i="1" dirty="0" smtClean="0">
                <a:solidFill>
                  <a:srgbClr val="1B3165"/>
                </a:solidFill>
                <a:latin typeface="IBM Plex Sans SemiBold" panose="020B0703050203000203" pitchFamily="34" charset="-18"/>
              </a:rPr>
              <a:t>„V </a:t>
            </a:r>
            <a:r>
              <a:rPr lang="cs-CZ" i="1" dirty="0">
                <a:solidFill>
                  <a:srgbClr val="1B3165"/>
                </a:solidFill>
                <a:latin typeface="IBM Plex Sans SemiBold" panose="020B0703050203000203" pitchFamily="34" charset="-18"/>
              </a:rPr>
              <a:t>oddíle můžu organizovat, co chci. Spise je problém s informacemi. Nevím, jaké jsou možnosti skrz asociaci</a:t>
            </a:r>
            <a:r>
              <a:rPr lang="cs-CZ" i="1" dirty="0" smtClean="0">
                <a:solidFill>
                  <a:srgbClr val="1B3165"/>
                </a:solidFill>
                <a:latin typeface="IBM Plex Sans SemiBold" panose="020B0703050203000203" pitchFamily="34" charset="-18"/>
              </a:rPr>
              <a:t>.“</a:t>
            </a:r>
            <a:endParaRPr lang="cs-CZ" i="1" dirty="0">
              <a:solidFill>
                <a:srgbClr val="1B3165"/>
              </a:solidFill>
              <a:latin typeface="IBM Plex Sans SemiBold" panose="020B0703050203000203" pitchFamily="34" charset="-18"/>
            </a:endParaRPr>
          </a:p>
          <a:p>
            <a:pPr marL="0" indent="0" algn="ctr">
              <a:lnSpc>
                <a:spcPct val="170000"/>
              </a:lnSpc>
              <a:buNone/>
            </a:pPr>
            <a:r>
              <a:rPr lang="cs-CZ" i="1" dirty="0" smtClean="0">
                <a:solidFill>
                  <a:srgbClr val="FA8F01"/>
                </a:solidFill>
                <a:latin typeface="IBM Plex Sans SemiBold" panose="020B0703050203000203" pitchFamily="34" charset="-18"/>
              </a:rPr>
              <a:t>„Žádné </a:t>
            </a:r>
            <a:r>
              <a:rPr lang="cs-CZ" i="1" dirty="0">
                <a:solidFill>
                  <a:srgbClr val="FA8F01"/>
                </a:solidFill>
                <a:latin typeface="IBM Plex Sans SemiBold" panose="020B0703050203000203" pitchFamily="34" charset="-18"/>
              </a:rPr>
              <a:t>motivace momentálně </a:t>
            </a:r>
            <a:r>
              <a:rPr lang="cs-CZ" i="1" dirty="0" smtClean="0">
                <a:solidFill>
                  <a:srgbClr val="FA8F01"/>
                </a:solidFill>
                <a:latin typeface="IBM Plex Sans SemiBold" panose="020B0703050203000203" pitchFamily="34" charset="-18"/>
              </a:rPr>
              <a:t>nemám.“</a:t>
            </a:r>
            <a:endParaRPr lang="cs-CZ" i="1" dirty="0">
              <a:solidFill>
                <a:srgbClr val="FA8F01"/>
              </a:solidFill>
              <a:latin typeface="IBM Plex Sans SemiBold" panose="020B0703050203000203" pitchFamily="34" charset="-18"/>
            </a:endParaRPr>
          </a:p>
          <a:p>
            <a:pPr marL="0" indent="0">
              <a:buNone/>
            </a:pPr>
            <a:endParaRPr lang="cs-CZ" i="1" dirty="0">
              <a:latin typeface="IBM Plex Sans SemiBold" panose="020B0703050203000203" pitchFamily="34" charset="-18"/>
            </a:endParaRPr>
          </a:p>
        </p:txBody>
      </p:sp>
    </p:spTree>
    <p:extLst>
      <p:ext uri="{BB962C8B-B14F-4D97-AF65-F5344CB8AC3E}">
        <p14:creationId xmlns:p14="http://schemas.microsoft.com/office/powerpoint/2010/main" val="3189620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38066" y="1038879"/>
            <a:ext cx="8730006" cy="998800"/>
          </a:xfrm>
        </p:spPr>
        <p:txBody>
          <a:bodyPr/>
          <a:lstStyle/>
          <a:p>
            <a:r>
              <a:rPr lang="cs-CZ" dirty="0" smtClean="0">
                <a:solidFill>
                  <a:srgbClr val="1B3165"/>
                </a:solidFill>
                <a:latin typeface="IBM Plex Sans Medium" panose="020B0603050203000203" pitchFamily="34" charset="-18"/>
              </a:rPr>
              <a:t>Děkujeme za pozornost a diskuzi</a:t>
            </a:r>
            <a:endParaRPr lang="cs-CZ" dirty="0">
              <a:solidFill>
                <a:srgbClr val="1B3165"/>
              </a:solidFill>
              <a:latin typeface="IBM Plex Sans Medium" panose="020B0603050203000203" pitchFamily="34" charset="-18"/>
            </a:endParaRPr>
          </a:p>
        </p:txBody>
      </p:sp>
      <p:sp>
        <p:nvSpPr>
          <p:cNvPr id="3" name="Zástupný symbol pro obsah 2"/>
          <p:cNvSpPr>
            <a:spLocks noGrp="1"/>
          </p:cNvSpPr>
          <p:nvPr>
            <p:ph idx="1"/>
          </p:nvPr>
        </p:nvSpPr>
        <p:spPr>
          <a:xfrm>
            <a:off x="2709026" y="2198728"/>
            <a:ext cx="6788085" cy="644198"/>
          </a:xfrm>
        </p:spPr>
        <p:txBody>
          <a:bodyPr/>
          <a:lstStyle/>
          <a:p>
            <a:pPr marL="0" indent="0">
              <a:buNone/>
            </a:pPr>
            <a:r>
              <a:rPr lang="cs-CZ" dirty="0" smtClean="0">
                <a:solidFill>
                  <a:srgbClr val="4AA1EF"/>
                </a:solidFill>
                <a:latin typeface="IBM Plex Sans Medium" panose="020B0603050203000203" pitchFamily="34" charset="-18"/>
              </a:rPr>
              <a:t>... a za vše, co pro Asociaci TOM děláte!</a:t>
            </a:r>
            <a:endParaRPr lang="cs-CZ" dirty="0">
              <a:solidFill>
                <a:srgbClr val="4AA1EF"/>
              </a:solidFill>
              <a:latin typeface="IBM Plex Sans Medium" panose="020B0603050203000203" pitchFamily="34" charset="-18"/>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898" y="3003975"/>
            <a:ext cx="7710339" cy="2854003"/>
          </a:xfrm>
          <a:prstGeom prst="rect">
            <a:avLst/>
          </a:prstGeom>
        </p:spPr>
      </p:pic>
    </p:spTree>
    <p:extLst>
      <p:ext uri="{BB962C8B-B14F-4D97-AF65-F5344CB8AC3E}">
        <p14:creationId xmlns:p14="http://schemas.microsoft.com/office/powerpoint/2010/main" val="1199776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p:cNvPicPr/>
          <p:nvPr/>
        </p:nvPicPr>
        <p:blipFill>
          <a:blip r:embed="rId2" cstate="print">
            <a:extLst>
              <a:ext uri="{28A0092B-C50C-407E-A947-70E740481C1C}">
                <a14:useLocalDpi xmlns:a14="http://schemas.microsoft.com/office/drawing/2010/main" val="0"/>
              </a:ext>
            </a:extLst>
          </a:blip>
          <a:stretch>
            <a:fillRect/>
          </a:stretch>
        </p:blipFill>
        <p:spPr>
          <a:xfrm>
            <a:off x="5797481" y="1619822"/>
            <a:ext cx="3591615" cy="4706630"/>
          </a:xfrm>
          <a:prstGeom prst="rect">
            <a:avLst/>
          </a:prstGeom>
        </p:spPr>
      </p:pic>
      <p:pic>
        <p:nvPicPr>
          <p:cNvPr id="3" name="Obrázek 2"/>
          <p:cNvPicPr>
            <a:picLocks noChangeAspect="1"/>
          </p:cNvPicPr>
          <p:nvPr/>
        </p:nvPicPr>
        <p:blipFill>
          <a:blip r:embed="rId3"/>
          <a:stretch>
            <a:fillRect/>
          </a:stretch>
        </p:blipFill>
        <p:spPr>
          <a:xfrm>
            <a:off x="2162761" y="1801617"/>
            <a:ext cx="3766695" cy="4633911"/>
          </a:xfrm>
          <a:prstGeom prst="rect">
            <a:avLst/>
          </a:prstGeom>
        </p:spPr>
      </p:pic>
      <p:sp>
        <p:nvSpPr>
          <p:cNvPr id="6" name="Obdélník 5"/>
          <p:cNvSpPr/>
          <p:nvPr/>
        </p:nvSpPr>
        <p:spPr>
          <a:xfrm>
            <a:off x="2734058" y="576549"/>
            <a:ext cx="6390797" cy="523220"/>
          </a:xfrm>
          <a:prstGeom prst="rect">
            <a:avLst/>
          </a:prstGeom>
        </p:spPr>
        <p:txBody>
          <a:bodyPr wrap="square">
            <a:spAutoFit/>
          </a:bodyPr>
          <a:lstStyle/>
          <a:p>
            <a:r>
              <a:rPr lang="cs-CZ" sz="2800" b="1" dirty="0" smtClean="0">
                <a:solidFill>
                  <a:srgbClr val="1B3165"/>
                </a:solidFill>
                <a:latin typeface="IBM Plex Sans Medium" panose="020B0603050203000203" pitchFamily="34" charset="-18"/>
              </a:rPr>
              <a:t>Základní charakteristika respondentů </a:t>
            </a:r>
            <a:endParaRPr lang="cs-CZ" sz="2800" dirty="0"/>
          </a:p>
        </p:txBody>
      </p:sp>
      <p:sp>
        <p:nvSpPr>
          <p:cNvPr id="7" name="Obdélník 6"/>
          <p:cNvSpPr/>
          <p:nvPr/>
        </p:nvSpPr>
        <p:spPr>
          <a:xfrm>
            <a:off x="2607933" y="1096602"/>
            <a:ext cx="6643046" cy="322845"/>
          </a:xfrm>
          <a:prstGeom prst="rect">
            <a:avLst/>
          </a:prstGeom>
        </p:spPr>
        <p:txBody>
          <a:bodyPr wrap="square">
            <a:spAutoFit/>
          </a:bodyPr>
          <a:lstStyle/>
          <a:p>
            <a:pPr algn="ctr">
              <a:lnSpc>
                <a:spcPct val="107000"/>
              </a:lnSpc>
              <a:spcAft>
                <a:spcPts val="800"/>
              </a:spcAft>
            </a:pPr>
            <a:r>
              <a:rPr lang="cs-CZ" sz="1400" dirty="0">
                <a:solidFill>
                  <a:srgbClr val="1B3165"/>
                </a:solidFill>
                <a:latin typeface="IBM Plex Sans" panose="020B0503050203000203" pitchFamily="34" charset="-18"/>
                <a:ea typeface="Calibri" panose="020F0502020204030204" pitchFamily="34" charset="0"/>
                <a:cs typeface="Times New Roman" panose="02020603050405020304" pitchFamily="18" charset="0"/>
              </a:rPr>
              <a:t>Celkem bylo v období </a:t>
            </a:r>
            <a:r>
              <a:rPr lang="cs-CZ" sz="1400" b="1" dirty="0">
                <a:solidFill>
                  <a:srgbClr val="1B3165"/>
                </a:solidFill>
                <a:latin typeface="IBM Plex Sans" panose="020B0503050203000203" pitchFamily="34" charset="-18"/>
                <a:ea typeface="Calibri" panose="020F0502020204030204" pitchFamily="34" charset="0"/>
                <a:cs typeface="Times New Roman" panose="02020603050405020304" pitchFamily="18" charset="0"/>
              </a:rPr>
              <a:t>červen až září 2019 sesbíráno 193 platných odpovědí</a:t>
            </a:r>
            <a:r>
              <a:rPr lang="cs-CZ" sz="1400" dirty="0">
                <a:solidFill>
                  <a:srgbClr val="1B3165"/>
                </a:solidFill>
                <a:latin typeface="IBM Plex Sans" panose="020B0503050203000203" pitchFamily="34" charset="-18"/>
                <a:ea typeface="Calibri" panose="020F0502020204030204" pitchFamily="34" charset="0"/>
                <a:cs typeface="Times New Roman" panose="02020603050405020304" pitchFamily="18" charset="0"/>
              </a:rPr>
              <a:t>.</a:t>
            </a:r>
            <a:endParaRPr lang="cs-CZ"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55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43906" y="464606"/>
            <a:ext cx="10515600" cy="1002774"/>
          </a:xfrm>
        </p:spPr>
        <p:txBody>
          <a:bodyPr>
            <a:normAutofit/>
          </a:bodyPr>
          <a:lstStyle/>
          <a:p>
            <a:pPr algn="ctr"/>
            <a:r>
              <a:rPr lang="cs-CZ" sz="2800" b="1" u="sng" dirty="0">
                <a:solidFill>
                  <a:srgbClr val="1B3165"/>
                </a:solidFill>
                <a:latin typeface="IBM Plex Sans Medium" panose="020B0603050203000203" pitchFamily="34" charset="-18"/>
              </a:rPr>
              <a:t>56% </a:t>
            </a:r>
            <a:r>
              <a:rPr lang="cs-CZ" sz="2800" b="1" dirty="0">
                <a:solidFill>
                  <a:srgbClr val="1B3165"/>
                </a:solidFill>
                <a:latin typeface="IBM Plex Sans Medium" panose="020B0603050203000203" pitchFamily="34" charset="-18"/>
              </a:rPr>
              <a:t>respondentů </a:t>
            </a:r>
            <a:r>
              <a:rPr lang="cs-CZ" sz="2800" b="1" u="sng" dirty="0">
                <a:solidFill>
                  <a:srgbClr val="1B3165"/>
                </a:solidFill>
                <a:latin typeface="IBM Plex Sans Medium" panose="020B0603050203000203" pitchFamily="34" charset="-18"/>
              </a:rPr>
              <a:t>se chce </a:t>
            </a:r>
            <a:r>
              <a:rPr lang="cs-CZ" sz="2800" b="1" dirty="0" smtClean="0">
                <a:solidFill>
                  <a:srgbClr val="1B3165"/>
                </a:solidFill>
                <a:latin typeface="IBM Plex Sans Medium" panose="020B0603050203000203" pitchFamily="34" charset="-18"/>
              </a:rPr>
              <a:t>v oddílové hierarchii </a:t>
            </a:r>
            <a:r>
              <a:rPr lang="cs-CZ" sz="2800" b="1" u="sng" dirty="0" smtClean="0">
                <a:solidFill>
                  <a:srgbClr val="1B3165"/>
                </a:solidFill>
                <a:latin typeface="IBM Plex Sans Medium" panose="020B0603050203000203" pitchFamily="34" charset="-18"/>
              </a:rPr>
              <a:t>posunout</a:t>
            </a:r>
            <a:r>
              <a:rPr lang="cs-CZ" sz="2800" b="1" dirty="0">
                <a:solidFill>
                  <a:srgbClr val="1B3165"/>
                </a:solidFill>
                <a:latin typeface="IBM Plex Sans Medium" panose="020B0603050203000203" pitchFamily="34" charset="-18"/>
              </a:rPr>
              <a:t>, nicméně </a:t>
            </a:r>
            <a:r>
              <a:rPr lang="cs-CZ" sz="2800" b="1" dirty="0" smtClean="0">
                <a:solidFill>
                  <a:srgbClr val="1B3165"/>
                </a:solidFill>
                <a:latin typeface="IBM Plex Sans Medium" panose="020B0603050203000203" pitchFamily="34" charset="-18"/>
              </a:rPr>
              <a:t>většinou </a:t>
            </a:r>
            <a:r>
              <a:rPr lang="cs-CZ" sz="2800" b="1" dirty="0">
                <a:solidFill>
                  <a:srgbClr val="1B3165"/>
                </a:solidFill>
                <a:latin typeface="IBM Plex Sans Medium" panose="020B0603050203000203" pitchFamily="34" charset="-18"/>
              </a:rPr>
              <a:t>jsou se svojí rolí spokojeni (89%)</a:t>
            </a:r>
            <a:endParaRPr lang="cs-CZ" sz="2800" dirty="0">
              <a:solidFill>
                <a:srgbClr val="1B3165"/>
              </a:solidFill>
              <a:latin typeface="IBM Plex Sans Medium" panose="020B0603050203000203" pitchFamily="34" charset="-18"/>
            </a:endParaRPr>
          </a:p>
        </p:txBody>
      </p:sp>
      <p:pic>
        <p:nvPicPr>
          <p:cNvPr id="4" name="Zástupný symbol pro obsah 3"/>
          <p:cNvPicPr>
            <a:picLocks noGrp="1" noChangeAspect="1"/>
          </p:cNvPicPr>
          <p:nvPr>
            <p:ph idx="1"/>
          </p:nvPr>
        </p:nvPicPr>
        <p:blipFill>
          <a:blip r:embed="rId2"/>
          <a:stretch>
            <a:fillRect/>
          </a:stretch>
        </p:blipFill>
        <p:spPr>
          <a:xfrm>
            <a:off x="6538185" y="3369965"/>
            <a:ext cx="4255210" cy="2997801"/>
          </a:xfrm>
          <a:prstGeom prst="rect">
            <a:avLst/>
          </a:prstGeom>
        </p:spPr>
      </p:pic>
      <p:pic>
        <p:nvPicPr>
          <p:cNvPr id="9" name="Obrázek 8"/>
          <p:cNvPicPr/>
          <p:nvPr/>
        </p:nvPicPr>
        <p:blipFill>
          <a:blip r:embed="rId3" cstate="print">
            <a:extLst>
              <a:ext uri="{28A0092B-C50C-407E-A947-70E740481C1C}">
                <a14:useLocalDpi xmlns:a14="http://schemas.microsoft.com/office/drawing/2010/main" val="0"/>
              </a:ext>
            </a:extLst>
          </a:blip>
          <a:stretch>
            <a:fillRect/>
          </a:stretch>
        </p:blipFill>
        <p:spPr>
          <a:xfrm>
            <a:off x="4079698" y="1614610"/>
            <a:ext cx="3844015" cy="1152001"/>
          </a:xfrm>
          <a:prstGeom prst="rect">
            <a:avLst/>
          </a:prstGeom>
        </p:spPr>
      </p:pic>
      <p:sp>
        <p:nvSpPr>
          <p:cNvPr id="3" name="Obdélník 2"/>
          <p:cNvSpPr/>
          <p:nvPr/>
        </p:nvSpPr>
        <p:spPr>
          <a:xfrm>
            <a:off x="6835000" y="3119311"/>
            <a:ext cx="3661580" cy="369332"/>
          </a:xfrm>
          <a:prstGeom prst="rect">
            <a:avLst/>
          </a:prstGeom>
        </p:spPr>
        <p:txBody>
          <a:bodyPr wrap="none">
            <a:spAutoFit/>
          </a:bodyPr>
          <a:lstStyle/>
          <a:p>
            <a:r>
              <a:rPr lang="cs-CZ" b="1" dirty="0" smtClean="0">
                <a:solidFill>
                  <a:srgbClr val="1B3165"/>
                </a:solidFill>
                <a:latin typeface="IBM Plex Sans SemiBold" panose="020B0703050203000203" pitchFamily="34" charset="-18"/>
              </a:rPr>
              <a:t>Spokojenost se svojí rolí v oddíle</a:t>
            </a:r>
            <a:endParaRPr lang="cs-CZ" b="1" dirty="0">
              <a:solidFill>
                <a:srgbClr val="1B3165"/>
              </a:solidFill>
              <a:latin typeface="IBM Plex Sans SemiBold" panose="020B0703050203000203" pitchFamily="34" charset="-18"/>
            </a:endParaRPr>
          </a:p>
        </p:txBody>
      </p:sp>
      <p:graphicFrame>
        <p:nvGraphicFramePr>
          <p:cNvPr id="10" name="Graf 9"/>
          <p:cNvGraphicFramePr>
            <a:graphicFrameLocks/>
          </p:cNvGraphicFramePr>
          <p:nvPr>
            <p:extLst>
              <p:ext uri="{D42A27DB-BD31-4B8C-83A1-F6EECF244321}">
                <p14:modId xmlns:p14="http://schemas.microsoft.com/office/powerpoint/2010/main" val="343989033"/>
              </p:ext>
            </p:extLst>
          </p:nvPr>
        </p:nvGraphicFramePr>
        <p:xfrm>
          <a:off x="847603" y="3016576"/>
          <a:ext cx="4846188" cy="35358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27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74249" y="641022"/>
            <a:ext cx="10515600" cy="5740924"/>
          </a:xfrm>
        </p:spPr>
        <p:txBody>
          <a:bodyPr>
            <a:noAutofit/>
          </a:bodyPr>
          <a:lstStyle/>
          <a:p>
            <a:pPr>
              <a:lnSpc>
                <a:spcPct val="120000"/>
              </a:lnSpc>
            </a:pPr>
            <a:r>
              <a:rPr lang="cs-CZ" sz="1400" b="1" dirty="0">
                <a:solidFill>
                  <a:srgbClr val="1B3165"/>
                </a:solidFill>
                <a:latin typeface="IBM Plex Sans Light" panose="020B0403050203000203" pitchFamily="34" charset="-18"/>
              </a:rPr>
              <a:t>Největší zájem posunout se výše v oddílové hierarchii </a:t>
            </a:r>
            <a:r>
              <a:rPr lang="cs-CZ" sz="1400" b="1" dirty="0">
                <a:solidFill>
                  <a:srgbClr val="659326"/>
                </a:solidFill>
                <a:latin typeface="IBM Plex Sans Light" panose="020B0403050203000203" pitchFamily="34" charset="-18"/>
              </a:rPr>
              <a:t>BEZ DEBAT mají mladí respondenti do 18 let věku</a:t>
            </a:r>
            <a:r>
              <a:rPr lang="cs-CZ" sz="1400" dirty="0">
                <a:solidFill>
                  <a:srgbClr val="1B3165"/>
                </a:solidFill>
                <a:latin typeface="IBM Plex Sans Light" panose="020B0403050203000203" pitchFamily="34" charset="-18"/>
              </a:rPr>
              <a:t>. Mezi staršími 20 let se již takový nevyskytuje žádný. </a:t>
            </a:r>
          </a:p>
          <a:p>
            <a:pPr>
              <a:lnSpc>
                <a:spcPct val="120000"/>
              </a:lnSpc>
            </a:pPr>
            <a:r>
              <a:rPr lang="cs-CZ" sz="1400" dirty="0">
                <a:solidFill>
                  <a:srgbClr val="1B3165"/>
                </a:solidFill>
                <a:latin typeface="IBM Plex Sans Light" panose="020B0403050203000203" pitchFamily="34" charset="-18"/>
              </a:rPr>
              <a:t>Významně vyšší podíl těch, kteří odpovídali </a:t>
            </a:r>
            <a:r>
              <a:rPr lang="cs-CZ" sz="1400" b="1" dirty="0">
                <a:solidFill>
                  <a:srgbClr val="FA8F01"/>
                </a:solidFill>
                <a:latin typeface="IBM Plex Sans Light" panose="020B0403050203000203" pitchFamily="34" charset="-18"/>
              </a:rPr>
              <a:t>ANO, ALE…</a:t>
            </a:r>
            <a:r>
              <a:rPr lang="cs-CZ" sz="1400" dirty="0">
                <a:solidFill>
                  <a:srgbClr val="1B3165"/>
                </a:solidFill>
                <a:latin typeface="IBM Plex Sans Light" panose="020B0403050203000203" pitchFamily="34" charset="-18"/>
              </a:rPr>
              <a:t> </a:t>
            </a:r>
            <a:r>
              <a:rPr lang="cs-CZ" sz="1400" b="1" dirty="0">
                <a:solidFill>
                  <a:srgbClr val="1B3165"/>
                </a:solidFill>
                <a:latin typeface="IBM Plex Sans Light" panose="020B0403050203000203" pitchFamily="34" charset="-18"/>
              </a:rPr>
              <a:t>se vyskytuje právě v 18 roku života a u 19ti letých už začíná převažovat podíl těch, kteří zájem nemají</a:t>
            </a:r>
            <a:r>
              <a:rPr lang="cs-CZ" sz="1400" dirty="0" smtClean="0">
                <a:solidFill>
                  <a:srgbClr val="1B3165"/>
                </a:solidFill>
                <a:latin typeface="IBM Plex Sans Light" panose="020B0403050203000203" pitchFamily="34" charset="-18"/>
              </a:rPr>
              <a:t>.</a:t>
            </a:r>
          </a:p>
          <a:p>
            <a:pPr>
              <a:lnSpc>
                <a:spcPct val="120000"/>
              </a:lnSpc>
            </a:pPr>
            <a:r>
              <a:rPr lang="cs-CZ" sz="1400" dirty="0" smtClean="0">
                <a:solidFill>
                  <a:srgbClr val="1B3165"/>
                </a:solidFill>
                <a:latin typeface="IBM Plex Sans Light" panose="020B0403050203000203" pitchFamily="34" charset="-18"/>
              </a:rPr>
              <a:t>Ve </a:t>
            </a:r>
            <a:r>
              <a:rPr lang="cs-CZ" sz="1400" dirty="0">
                <a:solidFill>
                  <a:srgbClr val="1B3165"/>
                </a:solidFill>
                <a:latin typeface="IBM Plex Sans Light" panose="020B0403050203000203" pitchFamily="34" charset="-18"/>
              </a:rPr>
              <a:t>skupině, která NYNÍ NECHCE, jsou </a:t>
            </a:r>
            <a:r>
              <a:rPr lang="cs-CZ" sz="1400" dirty="0" smtClean="0">
                <a:solidFill>
                  <a:srgbClr val="1B3165"/>
                </a:solidFill>
                <a:latin typeface="IBM Plex Sans Light" panose="020B0403050203000203" pitchFamily="34" charset="-18"/>
              </a:rPr>
              <a:t>však jedinci</a:t>
            </a:r>
            <a:r>
              <a:rPr lang="cs-CZ" sz="1400" dirty="0">
                <a:solidFill>
                  <a:srgbClr val="1B3165"/>
                </a:solidFill>
                <a:latin typeface="IBM Plex Sans Light" panose="020B0403050203000203" pitchFamily="34" charset="-18"/>
              </a:rPr>
              <a:t>, kteří jsou </a:t>
            </a:r>
            <a:r>
              <a:rPr lang="cs-CZ" sz="1400" dirty="0" smtClean="0">
                <a:solidFill>
                  <a:srgbClr val="1B3165"/>
                </a:solidFill>
                <a:latin typeface="IBM Plex Sans Light" panose="020B0403050203000203" pitchFamily="34" charset="-18"/>
              </a:rPr>
              <a:t>ze svého pohledu potenciálními </a:t>
            </a:r>
            <a:r>
              <a:rPr lang="cs-CZ" sz="1400" dirty="0">
                <a:solidFill>
                  <a:srgbClr val="1B3165"/>
                </a:solidFill>
                <a:latin typeface="IBM Plex Sans Light" panose="020B0403050203000203" pitchFamily="34" charset="-18"/>
              </a:rPr>
              <a:t>vedoucími na vyšších úrovních či dokonce na úroveň hlavního </a:t>
            </a:r>
            <a:r>
              <a:rPr lang="cs-CZ" sz="1400" dirty="0" smtClean="0">
                <a:solidFill>
                  <a:srgbClr val="1B3165"/>
                </a:solidFill>
                <a:latin typeface="IBM Plex Sans Light" panose="020B0403050203000203" pitchFamily="34" charset="-18"/>
              </a:rPr>
              <a:t>vedoucího.</a:t>
            </a:r>
          </a:p>
          <a:p>
            <a:pPr>
              <a:lnSpc>
                <a:spcPct val="120000"/>
              </a:lnSpc>
            </a:pPr>
            <a:r>
              <a:rPr lang="cs-CZ" sz="1400" b="1" dirty="0" smtClean="0">
                <a:solidFill>
                  <a:srgbClr val="1B3165"/>
                </a:solidFill>
                <a:latin typeface="IBM Plex Sans Light" panose="020B0403050203000203" pitchFamily="34" charset="-18"/>
              </a:rPr>
              <a:t>Nejvíce se chtějí posunout </a:t>
            </a:r>
            <a:r>
              <a:rPr lang="cs-CZ" sz="1400" b="1" dirty="0" smtClean="0">
                <a:solidFill>
                  <a:srgbClr val="659326"/>
                </a:solidFill>
                <a:latin typeface="IBM Plex Sans Light" panose="020B0403050203000203" pitchFamily="34" charset="-18"/>
              </a:rPr>
              <a:t>ti, kteří v oddílech vyrůstali </a:t>
            </a:r>
            <a:r>
              <a:rPr lang="cs-CZ" sz="1400" b="1" dirty="0">
                <a:solidFill>
                  <a:srgbClr val="659326"/>
                </a:solidFill>
                <a:latin typeface="IBM Plex Sans Light" panose="020B0403050203000203" pitchFamily="34" charset="-18"/>
              </a:rPr>
              <a:t>od raného dětství</a:t>
            </a:r>
            <a:r>
              <a:rPr lang="cs-CZ" sz="1400" b="1" dirty="0">
                <a:solidFill>
                  <a:srgbClr val="1B3165"/>
                </a:solidFill>
                <a:latin typeface="IBM Plex Sans Light" panose="020B0403050203000203" pitchFamily="34" charset="-18"/>
              </a:rPr>
              <a:t>.</a:t>
            </a:r>
            <a:r>
              <a:rPr lang="cs-CZ" sz="1400" dirty="0">
                <a:solidFill>
                  <a:srgbClr val="1B3165"/>
                </a:solidFill>
                <a:latin typeface="IBM Plex Sans Light" panose="020B0403050203000203" pitchFamily="34" charset="-18"/>
              </a:rPr>
              <a:t> </a:t>
            </a:r>
            <a:r>
              <a:rPr lang="cs-CZ" sz="1400" dirty="0" smtClean="0">
                <a:solidFill>
                  <a:srgbClr val="1B3165"/>
                </a:solidFill>
                <a:latin typeface="IBM Plex Sans Light" panose="020B0403050203000203" pitchFamily="34" charset="-18"/>
              </a:rPr>
              <a:t>Druhou </a:t>
            </a:r>
            <a:r>
              <a:rPr lang="cs-CZ" sz="1400" dirty="0">
                <a:solidFill>
                  <a:srgbClr val="1B3165"/>
                </a:solidFill>
                <a:latin typeface="IBM Plex Sans Light" panose="020B0403050203000203" pitchFamily="34" charset="-18"/>
              </a:rPr>
              <a:t>takto potenciální skupinou, byť </a:t>
            </a:r>
            <a:r>
              <a:rPr lang="cs-CZ" sz="1400" b="1" dirty="0">
                <a:solidFill>
                  <a:srgbClr val="1B3165"/>
                </a:solidFill>
                <a:latin typeface="IBM Plex Sans Light" panose="020B0403050203000203" pitchFamily="34" charset="-18"/>
              </a:rPr>
              <a:t>několikanásobně menší,</a:t>
            </a:r>
            <a:r>
              <a:rPr lang="cs-CZ" sz="1400" dirty="0">
                <a:solidFill>
                  <a:srgbClr val="1B3165"/>
                </a:solidFill>
                <a:latin typeface="IBM Plex Sans Light" panose="020B0403050203000203" pitchFamily="34" charset="-18"/>
              </a:rPr>
              <a:t> </a:t>
            </a:r>
            <a:r>
              <a:rPr lang="cs-CZ" sz="1400" b="1" dirty="0">
                <a:solidFill>
                  <a:srgbClr val="1B3165"/>
                </a:solidFill>
                <a:latin typeface="IBM Plex Sans Light" panose="020B0403050203000203" pitchFamily="34" charset="-18"/>
              </a:rPr>
              <a:t>jsou </a:t>
            </a:r>
            <a:r>
              <a:rPr lang="cs-CZ" sz="1400" b="1" dirty="0">
                <a:solidFill>
                  <a:srgbClr val="659326"/>
                </a:solidFill>
                <a:latin typeface="IBM Plex Sans Light" panose="020B0403050203000203" pitchFamily="34" charset="-18"/>
              </a:rPr>
              <a:t>ti, kteří v oddílu působí velmi krátkou dobu jednoho až dvou let a zároveň jsou již mladí dospělí</a:t>
            </a:r>
            <a:r>
              <a:rPr lang="cs-CZ" sz="1400" dirty="0">
                <a:solidFill>
                  <a:srgbClr val="1B3165"/>
                </a:solidFill>
                <a:latin typeface="IBM Plex Sans Light" panose="020B0403050203000203" pitchFamily="34" charset="-18"/>
              </a:rPr>
              <a:t>, tedy do oddílu přišli již jako vedoucí či instruktoři bez vlastní dětské zkušenosti s oddílem</a:t>
            </a:r>
            <a:r>
              <a:rPr lang="cs-CZ" sz="1400" dirty="0" smtClean="0">
                <a:solidFill>
                  <a:srgbClr val="1B3165"/>
                </a:solidFill>
                <a:latin typeface="IBM Plex Sans Light" panose="020B0403050203000203" pitchFamily="34" charset="-18"/>
              </a:rPr>
              <a:t>.</a:t>
            </a:r>
          </a:p>
          <a:p>
            <a:pPr>
              <a:lnSpc>
                <a:spcPct val="120000"/>
              </a:lnSpc>
            </a:pPr>
            <a:r>
              <a:rPr lang="cs-CZ" sz="1400" b="1" dirty="0">
                <a:solidFill>
                  <a:srgbClr val="4AA1EF"/>
                </a:solidFill>
                <a:latin typeface="IBM Plex Sans Light" panose="020B0403050203000203" pitchFamily="34" charset="-18"/>
              </a:rPr>
              <a:t>V</a:t>
            </a:r>
            <a:r>
              <a:rPr lang="cs-CZ" sz="1400" b="1" dirty="0" smtClean="0">
                <a:solidFill>
                  <a:srgbClr val="4AA1EF"/>
                </a:solidFill>
                <a:latin typeface="IBM Plex Sans Light" panose="020B0403050203000203" pitchFamily="34" charset="-18"/>
              </a:rPr>
              <a:t>ýrazně </a:t>
            </a:r>
            <a:r>
              <a:rPr lang="cs-CZ" sz="1400" b="1" dirty="0">
                <a:solidFill>
                  <a:srgbClr val="4AA1EF"/>
                </a:solidFill>
                <a:latin typeface="IBM Plex Sans Light" panose="020B0403050203000203" pitchFamily="34" charset="-18"/>
              </a:rPr>
              <a:t>vyšší zájem k posunu </a:t>
            </a:r>
            <a:r>
              <a:rPr lang="cs-CZ" sz="1400" b="1" dirty="0">
                <a:solidFill>
                  <a:srgbClr val="1B3165"/>
                </a:solidFill>
                <a:latin typeface="IBM Plex Sans Light" panose="020B0403050203000203" pitchFamily="34" charset="-18"/>
              </a:rPr>
              <a:t>nahoru je </a:t>
            </a:r>
            <a:r>
              <a:rPr lang="cs-CZ" sz="1400" b="1" u="sng" dirty="0">
                <a:solidFill>
                  <a:srgbClr val="4AA1EF"/>
                </a:solidFill>
                <a:latin typeface="IBM Plex Sans Light" panose="020B0403050203000203" pitchFamily="34" charset="-18"/>
              </a:rPr>
              <a:t>u instruktorů</a:t>
            </a:r>
            <a:r>
              <a:rPr lang="cs-CZ" sz="1400" dirty="0">
                <a:solidFill>
                  <a:srgbClr val="1B3165"/>
                </a:solidFill>
                <a:latin typeface="IBM Plex Sans Light" panose="020B0403050203000203" pitchFamily="34" charset="-18"/>
              </a:rPr>
              <a:t>, naopak výrazně menší u vedoucích</a:t>
            </a:r>
            <a:r>
              <a:rPr lang="cs-CZ" sz="1400" dirty="0" smtClean="0">
                <a:solidFill>
                  <a:srgbClr val="1B3165"/>
                </a:solidFill>
                <a:latin typeface="IBM Plex Sans Light" panose="020B0403050203000203" pitchFamily="34" charset="-18"/>
              </a:rPr>
              <a:t>.</a:t>
            </a:r>
          </a:p>
          <a:p>
            <a:pPr lvl="0">
              <a:lnSpc>
                <a:spcPct val="120000"/>
              </a:lnSpc>
            </a:pPr>
            <a:r>
              <a:rPr lang="cs-CZ" sz="1400" b="1" dirty="0">
                <a:solidFill>
                  <a:srgbClr val="1B3165"/>
                </a:solidFill>
                <a:latin typeface="IBM Plex Sans Light" panose="020B0403050203000203" pitchFamily="34" charset="-18"/>
              </a:rPr>
              <a:t>Ti, kteří se chtějí posunout </a:t>
            </a:r>
            <a:r>
              <a:rPr lang="cs-CZ" sz="1400" b="1" dirty="0" smtClean="0">
                <a:solidFill>
                  <a:srgbClr val="1B3165"/>
                </a:solidFill>
                <a:latin typeface="IBM Plex Sans Light" panose="020B0403050203000203" pitchFamily="34" charset="-18"/>
              </a:rPr>
              <a:t>BEZ DEBAT, </a:t>
            </a:r>
            <a:r>
              <a:rPr lang="cs-CZ" sz="1400" b="1" dirty="0">
                <a:solidFill>
                  <a:srgbClr val="1B3165"/>
                </a:solidFill>
                <a:latin typeface="IBM Plex Sans Light" panose="020B0403050203000203" pitchFamily="34" charset="-18"/>
              </a:rPr>
              <a:t>mají </a:t>
            </a:r>
            <a:r>
              <a:rPr lang="cs-CZ" sz="1400" b="1" dirty="0">
                <a:solidFill>
                  <a:srgbClr val="659326"/>
                </a:solidFill>
                <a:latin typeface="IBM Plex Sans Light" panose="020B0403050203000203" pitchFamily="34" charset="-18"/>
              </a:rPr>
              <a:t>významně vyšší zálibu ve </a:t>
            </a:r>
            <a:r>
              <a:rPr lang="cs-CZ" sz="1400" b="1" dirty="0" err="1">
                <a:solidFill>
                  <a:srgbClr val="659326"/>
                </a:solidFill>
                <a:latin typeface="IBM Plex Sans Light" panose="020B0403050203000203" pitchFamily="34" charset="-18"/>
              </a:rPr>
              <a:t>fundraisingu</a:t>
            </a:r>
            <a:r>
              <a:rPr lang="cs-CZ" sz="1400" b="1" dirty="0">
                <a:solidFill>
                  <a:srgbClr val="659326"/>
                </a:solidFill>
                <a:latin typeface="IBM Plex Sans Light" panose="020B0403050203000203" pitchFamily="34" charset="-18"/>
              </a:rPr>
              <a:t> </a:t>
            </a:r>
            <a:r>
              <a:rPr lang="cs-CZ" sz="1400" dirty="0">
                <a:solidFill>
                  <a:srgbClr val="1B3165"/>
                </a:solidFill>
                <a:latin typeface="IBM Plex Sans Light" panose="020B0403050203000203" pitchFamily="34" charset="-18"/>
              </a:rPr>
              <a:t>(získávání finančních prostředků</a:t>
            </a:r>
            <a:r>
              <a:rPr lang="cs-CZ" sz="1400" dirty="0" smtClean="0">
                <a:solidFill>
                  <a:srgbClr val="1B3165"/>
                </a:solidFill>
                <a:latin typeface="IBM Plex Sans Light" panose="020B0403050203000203" pitchFamily="34" charset="-18"/>
              </a:rPr>
              <a:t>), </a:t>
            </a:r>
            <a:r>
              <a:rPr lang="cs-CZ" sz="1400" b="1" dirty="0" smtClean="0">
                <a:solidFill>
                  <a:srgbClr val="659326"/>
                </a:solidFill>
                <a:latin typeface="IBM Plex Sans Light" panose="020B0403050203000203" pitchFamily="34" charset="-18"/>
              </a:rPr>
              <a:t>P.R., v</a:t>
            </a:r>
            <a:r>
              <a:rPr lang="cs-CZ" sz="1400" b="1" dirty="0">
                <a:solidFill>
                  <a:srgbClr val="659326"/>
                </a:solidFill>
                <a:latin typeface="IBM Plex Sans Light" panose="020B0403050203000203" pitchFamily="34" charset="-18"/>
              </a:rPr>
              <a:t> rozhodování </a:t>
            </a:r>
            <a:r>
              <a:rPr lang="cs-CZ" sz="1400" b="1" dirty="0" smtClean="0">
                <a:solidFill>
                  <a:srgbClr val="659326"/>
                </a:solidFill>
                <a:latin typeface="IBM Plex Sans Light" panose="020B0403050203000203" pitchFamily="34" charset="-18"/>
              </a:rPr>
              <a:t>o podstatných </a:t>
            </a:r>
            <a:r>
              <a:rPr lang="cs-CZ" sz="1400" b="1" dirty="0">
                <a:solidFill>
                  <a:srgbClr val="659326"/>
                </a:solidFill>
                <a:latin typeface="IBM Plex Sans Light" panose="020B0403050203000203" pitchFamily="34" charset="-18"/>
              </a:rPr>
              <a:t>věcech, nebojí se zodpovědnosti</a:t>
            </a:r>
            <a:r>
              <a:rPr lang="cs-CZ" sz="1400" b="1" dirty="0">
                <a:solidFill>
                  <a:srgbClr val="1B3165"/>
                </a:solidFill>
                <a:latin typeface="IBM Plex Sans Light" panose="020B0403050203000203" pitchFamily="34" charset="-18"/>
              </a:rPr>
              <a:t>. </a:t>
            </a:r>
            <a:r>
              <a:rPr lang="cs-CZ" sz="1400" dirty="0" smtClean="0">
                <a:solidFill>
                  <a:srgbClr val="1B3165"/>
                </a:solidFill>
                <a:latin typeface="IBM Plex Sans Light" panose="020B0403050203000203" pitchFamily="34" charset="-18"/>
              </a:rPr>
              <a:t>(vyšší záliba, ale často i vyšší obavy).</a:t>
            </a:r>
            <a:endParaRPr lang="cs-CZ" sz="1400" dirty="0">
              <a:solidFill>
                <a:srgbClr val="1B3165"/>
              </a:solidFill>
              <a:latin typeface="IBM Plex Sans Light" panose="020B0403050203000203" pitchFamily="34" charset="-18"/>
            </a:endParaRPr>
          </a:p>
          <a:p>
            <a:pPr>
              <a:lnSpc>
                <a:spcPct val="120000"/>
              </a:lnSpc>
            </a:pPr>
            <a:r>
              <a:rPr lang="cs-CZ" sz="1400" b="1" dirty="0" smtClean="0">
                <a:solidFill>
                  <a:srgbClr val="1B3165"/>
                </a:solidFill>
                <a:latin typeface="IBM Plex Sans Light" panose="020B0403050203000203" pitchFamily="34" charset="-18"/>
              </a:rPr>
              <a:t>Ti</a:t>
            </a:r>
            <a:r>
              <a:rPr lang="cs-CZ" sz="1400" b="1" dirty="0">
                <a:solidFill>
                  <a:srgbClr val="1B3165"/>
                </a:solidFill>
                <a:latin typeface="IBM Plex Sans Light" panose="020B0403050203000203" pitchFamily="34" charset="-18"/>
              </a:rPr>
              <a:t>, kteří se chtějí posunout, ať již bez debat nebo s nějakou překážkou, mají </a:t>
            </a:r>
            <a:r>
              <a:rPr lang="cs-CZ" sz="1400" b="1" dirty="0">
                <a:solidFill>
                  <a:srgbClr val="659326"/>
                </a:solidFill>
                <a:latin typeface="IBM Plex Sans Light" panose="020B0403050203000203" pitchFamily="34" charset="-18"/>
              </a:rPr>
              <a:t>výrazně vyšší zálibu v P.R.</a:t>
            </a:r>
            <a:r>
              <a:rPr lang="cs-CZ" sz="1400" b="1" dirty="0">
                <a:solidFill>
                  <a:srgbClr val="1B3165"/>
                </a:solidFill>
                <a:latin typeface="IBM Plex Sans Light" panose="020B0403050203000203" pitchFamily="34" charset="-18"/>
              </a:rPr>
              <a:t> </a:t>
            </a:r>
            <a:r>
              <a:rPr lang="cs-CZ" sz="1400" dirty="0">
                <a:solidFill>
                  <a:srgbClr val="1B3165"/>
                </a:solidFill>
                <a:latin typeface="IBM Plex Sans Light" panose="020B0403050203000203" pitchFamily="34" charset="-18"/>
              </a:rPr>
              <a:t>(vyšší záliba, ale často i vyšší obavy</a:t>
            </a:r>
            <a:r>
              <a:rPr lang="cs-CZ" sz="1400" dirty="0" smtClean="0">
                <a:solidFill>
                  <a:srgbClr val="1B3165"/>
                </a:solidFill>
                <a:latin typeface="IBM Plex Sans Light" panose="020B0403050203000203" pitchFamily="34" charset="-18"/>
              </a:rPr>
              <a:t>).</a:t>
            </a:r>
            <a:endParaRPr lang="cs-CZ" sz="1400" dirty="0">
              <a:solidFill>
                <a:srgbClr val="1B3165"/>
              </a:solidFill>
              <a:latin typeface="IBM Plex Sans Light" panose="020B0403050203000203" pitchFamily="34" charset="-18"/>
            </a:endParaRPr>
          </a:p>
          <a:p>
            <a:pPr lvl="0">
              <a:lnSpc>
                <a:spcPct val="120000"/>
              </a:lnSpc>
            </a:pPr>
            <a:r>
              <a:rPr lang="cs-CZ" sz="1400" dirty="0" smtClean="0">
                <a:solidFill>
                  <a:srgbClr val="1B3165"/>
                </a:solidFill>
                <a:latin typeface="IBM Plex Sans Light" panose="020B0403050203000203" pitchFamily="34" charset="-18"/>
              </a:rPr>
              <a:t>Čím větší váhu oddílu ve svém životě respondent vnímá, tím spíše se bude chtít pousnout v jeho hierarchii.</a:t>
            </a:r>
          </a:p>
          <a:p>
            <a:pPr>
              <a:lnSpc>
                <a:spcPct val="120000"/>
              </a:lnSpc>
            </a:pPr>
            <a:r>
              <a:rPr lang="cs-CZ" sz="1400" b="1" dirty="0" smtClean="0">
                <a:solidFill>
                  <a:srgbClr val="4AA1EF"/>
                </a:solidFill>
                <a:latin typeface="IBM Plex Sans Light" panose="020B0403050203000203" pitchFamily="34" charset="-18"/>
              </a:rPr>
              <a:t>27</a:t>
            </a:r>
            <a:r>
              <a:rPr lang="cs-CZ" sz="1400" b="1" dirty="0">
                <a:solidFill>
                  <a:srgbClr val="4AA1EF"/>
                </a:solidFill>
                <a:latin typeface="IBM Plex Sans Light" panose="020B0403050203000203" pitchFamily="34" charset="-18"/>
              </a:rPr>
              <a:t>% respondentů, 49 osob, má zájem stát se hlavním vedoucím, ale něco jim v tom brání</a:t>
            </a:r>
            <a:r>
              <a:rPr lang="cs-CZ" sz="1400" b="1" dirty="0" smtClean="0">
                <a:solidFill>
                  <a:srgbClr val="4AA1EF"/>
                </a:solidFill>
                <a:latin typeface="IBM Plex Sans Light" panose="020B0403050203000203" pitchFamily="34" charset="-18"/>
              </a:rPr>
              <a:t>.</a:t>
            </a:r>
          </a:p>
          <a:p>
            <a:pPr>
              <a:lnSpc>
                <a:spcPct val="120000"/>
              </a:lnSpc>
            </a:pPr>
            <a:r>
              <a:rPr lang="cs-CZ" sz="1400" b="1" dirty="0">
                <a:solidFill>
                  <a:srgbClr val="1B3165"/>
                </a:solidFill>
                <a:latin typeface="IBM Plex Sans Light" panose="020B0403050203000203" pitchFamily="34" charset="-18"/>
              </a:rPr>
              <a:t>59 % potenciálních zájemců udává jako hlavní důvod pro neposouvání v oddílové hierarchii ČAS a další aktivity. </a:t>
            </a:r>
          </a:p>
          <a:p>
            <a:pPr>
              <a:lnSpc>
                <a:spcPct val="120000"/>
              </a:lnSpc>
            </a:pPr>
            <a:endParaRPr lang="cs-CZ" sz="1400" dirty="0"/>
          </a:p>
        </p:txBody>
      </p:sp>
    </p:spTree>
    <p:extLst>
      <p:ext uri="{BB962C8B-B14F-4D97-AF65-F5344CB8AC3E}">
        <p14:creationId xmlns:p14="http://schemas.microsoft.com/office/powerpoint/2010/main" val="333377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44234"/>
            <a:ext cx="10515600" cy="605835"/>
          </a:xfrm>
        </p:spPr>
        <p:txBody>
          <a:bodyPr>
            <a:normAutofit fontScale="90000"/>
          </a:bodyPr>
          <a:lstStyle/>
          <a:p>
            <a:r>
              <a:rPr lang="cs-CZ" b="1" dirty="0" smtClean="0">
                <a:solidFill>
                  <a:srgbClr val="1B3165"/>
                </a:solidFill>
                <a:latin typeface="IBM Plex Sans Medium" panose="020B0603050203000203" pitchFamily="34" charset="-18"/>
              </a:rPr>
              <a:t>Nástupnictví</a:t>
            </a:r>
            <a:endParaRPr lang="cs-CZ" dirty="0">
              <a:solidFill>
                <a:srgbClr val="1B3165"/>
              </a:solidFill>
              <a:latin typeface="IBM Plex Sans Medium" panose="020B0603050203000203" pitchFamily="34" charset="-18"/>
            </a:endParaRPr>
          </a:p>
        </p:txBody>
      </p:sp>
      <p:sp>
        <p:nvSpPr>
          <p:cNvPr id="3" name="Zástupný symbol pro obsah 2"/>
          <p:cNvSpPr>
            <a:spLocks noGrp="1"/>
          </p:cNvSpPr>
          <p:nvPr>
            <p:ph idx="1"/>
          </p:nvPr>
        </p:nvSpPr>
        <p:spPr>
          <a:xfrm>
            <a:off x="838200" y="1263192"/>
            <a:ext cx="10515600" cy="5429839"/>
          </a:xfrm>
        </p:spPr>
        <p:txBody>
          <a:bodyPr>
            <a:normAutofit fontScale="40000" lnSpcReduction="20000"/>
          </a:bodyPr>
          <a:lstStyle/>
          <a:p>
            <a:pPr>
              <a:lnSpc>
                <a:spcPct val="120000"/>
              </a:lnSpc>
            </a:pPr>
            <a:r>
              <a:rPr lang="cs-CZ" sz="4500" b="1" dirty="0">
                <a:solidFill>
                  <a:srgbClr val="4AA1EF"/>
                </a:solidFill>
                <a:latin typeface="IBM Plex Sans Light" panose="020B0403050203000203" pitchFamily="34" charset="-18"/>
              </a:rPr>
              <a:t>27% respondentů, 49 osob, má zájem stát se hlavním vedoucím, ale něco jim v tom brání.</a:t>
            </a:r>
          </a:p>
          <a:p>
            <a:pPr>
              <a:lnSpc>
                <a:spcPct val="120000"/>
              </a:lnSpc>
            </a:pPr>
            <a:r>
              <a:rPr lang="cs-CZ" sz="3000" dirty="0" smtClean="0">
                <a:solidFill>
                  <a:srgbClr val="1B3165"/>
                </a:solidFill>
                <a:latin typeface="IBM Plex Sans Light" panose="020B0403050203000203" pitchFamily="34" charset="-18"/>
              </a:rPr>
              <a:t>Z</a:t>
            </a:r>
            <a:r>
              <a:rPr lang="cs-CZ" sz="3000" dirty="0">
                <a:solidFill>
                  <a:srgbClr val="1B3165"/>
                </a:solidFill>
                <a:latin typeface="IBM Plex Sans Light" panose="020B0403050203000203" pitchFamily="34" charset="-18"/>
              </a:rPr>
              <a:t> dat nelze prokázat žádnou souvislost mezi typem vedení a spokojeností s vlastní pozicí v oddíle</a:t>
            </a:r>
            <a:r>
              <a:rPr lang="cs-CZ" sz="3000" dirty="0" smtClean="0">
                <a:solidFill>
                  <a:srgbClr val="1B3165"/>
                </a:solidFill>
                <a:latin typeface="IBM Plex Sans Light" panose="020B0403050203000203" pitchFamily="34" charset="-18"/>
              </a:rPr>
              <a:t>.</a:t>
            </a:r>
          </a:p>
          <a:p>
            <a:pPr>
              <a:lnSpc>
                <a:spcPct val="120000"/>
              </a:lnSpc>
            </a:pPr>
            <a:r>
              <a:rPr lang="cs-CZ" sz="3000" b="1" dirty="0">
                <a:solidFill>
                  <a:srgbClr val="1B3165"/>
                </a:solidFill>
                <a:latin typeface="IBM Plex Sans Light" panose="020B0403050203000203" pitchFamily="34" charset="-18"/>
              </a:rPr>
              <a:t>Četnost obměny vedoucích</a:t>
            </a:r>
            <a:r>
              <a:rPr lang="cs-CZ" sz="3000" dirty="0">
                <a:solidFill>
                  <a:srgbClr val="1B3165"/>
                </a:solidFill>
                <a:latin typeface="IBM Plex Sans Light" panose="020B0403050203000203" pitchFamily="34" charset="-18"/>
              </a:rPr>
              <a:t>, ať již v oddílech s jedním HV, oddílovou radou či jiným modelem </a:t>
            </a:r>
            <a:r>
              <a:rPr lang="cs-CZ" sz="3000" b="1" dirty="0">
                <a:solidFill>
                  <a:srgbClr val="1B3165"/>
                </a:solidFill>
                <a:latin typeface="IBM Plex Sans Light" panose="020B0403050203000203" pitchFamily="34" charset="-18"/>
              </a:rPr>
              <a:t>nemá na zájem stát se HV statisticky výrazný vliv</a:t>
            </a:r>
            <a:r>
              <a:rPr lang="cs-CZ" sz="3000" dirty="0">
                <a:solidFill>
                  <a:srgbClr val="1B3165"/>
                </a:solidFill>
                <a:latin typeface="IBM Plex Sans Light" panose="020B0403050203000203" pitchFamily="34" charset="-18"/>
              </a:rPr>
              <a:t>.  </a:t>
            </a:r>
          </a:p>
          <a:p>
            <a:pPr>
              <a:lnSpc>
                <a:spcPct val="120000"/>
              </a:lnSpc>
            </a:pPr>
            <a:r>
              <a:rPr lang="cs-CZ" sz="3000" b="1" dirty="0" smtClean="0">
                <a:solidFill>
                  <a:srgbClr val="1B3165"/>
                </a:solidFill>
                <a:latin typeface="IBM Plex Sans Light" panose="020B0403050203000203" pitchFamily="34" charset="-18"/>
              </a:rPr>
              <a:t>Modelů vedení oddílů tedy může být celá řada </a:t>
            </a:r>
            <a:r>
              <a:rPr lang="cs-CZ" sz="3000" dirty="0" smtClean="0">
                <a:solidFill>
                  <a:srgbClr val="1B3165"/>
                </a:solidFill>
                <a:latin typeface="IBM Plex Sans Light" panose="020B0403050203000203" pitchFamily="34" charset="-18"/>
              </a:rPr>
              <a:t>a spíše by měly vycházet ze situace v oddílu, než z obecného standardu.</a:t>
            </a:r>
          </a:p>
          <a:p>
            <a:pPr>
              <a:lnSpc>
                <a:spcPct val="120000"/>
              </a:lnSpc>
            </a:pPr>
            <a:r>
              <a:rPr lang="cs-CZ" sz="3000" dirty="0">
                <a:solidFill>
                  <a:srgbClr val="1B3165"/>
                </a:solidFill>
                <a:latin typeface="IBM Plex Sans Light" panose="020B0403050203000203" pitchFamily="34" charset="-18"/>
              </a:rPr>
              <a:t>Ukazuje se, že </a:t>
            </a:r>
            <a:r>
              <a:rPr lang="cs-CZ" sz="3000" b="1" dirty="0">
                <a:solidFill>
                  <a:srgbClr val="1B3165"/>
                </a:solidFill>
                <a:latin typeface="IBM Plex Sans Light" panose="020B0403050203000203" pitchFamily="34" charset="-18"/>
              </a:rPr>
              <a:t>potenciální vedoucí by pro funkci hl. vedoucího chtěli parťáka</a:t>
            </a:r>
            <a:r>
              <a:rPr lang="cs-CZ" sz="3000" dirty="0">
                <a:solidFill>
                  <a:srgbClr val="1B3165"/>
                </a:solidFill>
                <a:latin typeface="IBM Plex Sans Light" panose="020B0403050203000203" pitchFamily="34" charset="-18"/>
              </a:rPr>
              <a:t>. Tím může být </a:t>
            </a:r>
            <a:r>
              <a:rPr lang="cs-CZ" sz="3000" dirty="0" smtClean="0">
                <a:solidFill>
                  <a:srgbClr val="1B3165"/>
                </a:solidFill>
                <a:latin typeface="IBM Plex Sans Light" panose="020B0403050203000203" pitchFamily="34" charset="-18"/>
              </a:rPr>
              <a:t>zkušený </a:t>
            </a:r>
            <a:r>
              <a:rPr lang="cs-CZ" sz="3000" dirty="0">
                <a:solidFill>
                  <a:srgbClr val="1B3165"/>
                </a:solidFill>
                <a:latin typeface="IBM Plex Sans Light" panose="020B0403050203000203" pitchFamily="34" charset="-18"/>
              </a:rPr>
              <a:t>hlavní </a:t>
            </a:r>
            <a:r>
              <a:rPr lang="cs-CZ" sz="3000" dirty="0" smtClean="0">
                <a:solidFill>
                  <a:srgbClr val="1B3165"/>
                </a:solidFill>
                <a:latin typeface="IBM Plex Sans Light" panose="020B0403050203000203" pitchFamily="34" charset="-18"/>
              </a:rPr>
              <a:t>vedoucí nebo podobně naladěný vrstevník, příp. pomoc ze strany ústředí či jiných oddílů.</a:t>
            </a:r>
          </a:p>
          <a:p>
            <a:pPr>
              <a:lnSpc>
                <a:spcPct val="120000"/>
              </a:lnSpc>
            </a:pPr>
            <a:r>
              <a:rPr lang="cs-CZ" sz="3000" dirty="0" smtClean="0">
                <a:solidFill>
                  <a:srgbClr val="1B3165"/>
                </a:solidFill>
                <a:latin typeface="IBM Plex Sans Light" panose="020B0403050203000203" pitchFamily="34" charset="-18"/>
              </a:rPr>
              <a:t>Motivace </a:t>
            </a:r>
            <a:r>
              <a:rPr lang="cs-CZ" sz="3000" dirty="0">
                <a:solidFill>
                  <a:srgbClr val="1B3165"/>
                </a:solidFill>
                <a:latin typeface="IBM Plex Sans Light" panose="020B0403050203000203" pitchFamily="34" charset="-18"/>
              </a:rPr>
              <a:t>ke vzdělávání, </a:t>
            </a:r>
            <a:r>
              <a:rPr lang="cs-CZ" sz="3000" dirty="0" smtClean="0">
                <a:solidFill>
                  <a:srgbClr val="1B3165"/>
                </a:solidFill>
                <a:latin typeface="IBM Plex Sans Light" panose="020B0403050203000203" pitchFamily="34" charset="-18"/>
              </a:rPr>
              <a:t>účast </a:t>
            </a:r>
            <a:r>
              <a:rPr lang="cs-CZ" sz="3000" dirty="0">
                <a:solidFill>
                  <a:srgbClr val="1B3165"/>
                </a:solidFill>
                <a:latin typeface="IBM Plex Sans Light" panose="020B0403050203000203" pitchFamily="34" charset="-18"/>
              </a:rPr>
              <a:t>na společných akcích, sdílení zkušeností s ostatními </a:t>
            </a:r>
            <a:r>
              <a:rPr lang="cs-CZ" sz="3000" dirty="0" smtClean="0">
                <a:solidFill>
                  <a:srgbClr val="1B3165"/>
                </a:solidFill>
                <a:latin typeface="IBM Plex Sans Light" panose="020B0403050203000203" pitchFamily="34" charset="-18"/>
              </a:rPr>
              <a:t>oddíly vede k posilování váhy členství v životě a je do určité míry předpokladem pro chuť stát se vedoucím. (</a:t>
            </a:r>
            <a:r>
              <a:rPr lang="cs-CZ" sz="3000" dirty="0">
                <a:solidFill>
                  <a:srgbClr val="1B3165"/>
                </a:solidFill>
                <a:latin typeface="IBM Plex Sans Light" panose="020B0403050203000203" pitchFamily="34" charset="-18"/>
              </a:rPr>
              <a:t>S</a:t>
            </a:r>
            <a:r>
              <a:rPr lang="cs-CZ" sz="3000" dirty="0" smtClean="0">
                <a:solidFill>
                  <a:srgbClr val="1B3165"/>
                </a:solidFill>
                <a:latin typeface="IBM Plex Sans Light" panose="020B0403050203000203" pitchFamily="34" charset="-18"/>
              </a:rPr>
              <a:t>amotná účast na akcích, ale vliv na chuť posunout se v hierarchii neovlivňuje).</a:t>
            </a:r>
          </a:p>
          <a:p>
            <a:pPr>
              <a:lnSpc>
                <a:spcPct val="120000"/>
              </a:lnSpc>
            </a:pPr>
            <a:r>
              <a:rPr lang="cs-CZ" sz="3000" b="1" dirty="0" smtClean="0">
                <a:solidFill>
                  <a:srgbClr val="4AA1EF"/>
                </a:solidFill>
                <a:latin typeface="IBM Plex Sans Light" panose="020B0403050203000203" pitchFamily="34" charset="-18"/>
              </a:rPr>
              <a:t>Začít </a:t>
            </a:r>
            <a:r>
              <a:rPr lang="cs-CZ" sz="3000" b="1" dirty="0">
                <a:solidFill>
                  <a:srgbClr val="4AA1EF"/>
                </a:solidFill>
                <a:latin typeface="IBM Plex Sans Light" panose="020B0403050203000203" pitchFamily="34" charset="-18"/>
              </a:rPr>
              <a:t>s </a:t>
            </a:r>
            <a:r>
              <a:rPr lang="cs-CZ" sz="3000" b="1" dirty="0" smtClean="0">
                <a:solidFill>
                  <a:srgbClr val="4AA1EF"/>
                </a:solidFill>
                <a:latin typeface="IBM Plex Sans Light" panose="020B0403050203000203" pitchFamily="34" charset="-18"/>
              </a:rPr>
              <a:t>předáváním vedoucích </a:t>
            </a:r>
            <a:r>
              <a:rPr lang="cs-CZ" sz="3000" b="1" dirty="0">
                <a:solidFill>
                  <a:srgbClr val="4AA1EF"/>
                </a:solidFill>
                <a:latin typeface="IBM Plex Sans Light" panose="020B0403050203000203" pitchFamily="34" charset="-18"/>
              </a:rPr>
              <a:t>kompetencí už v mladším věku </a:t>
            </a:r>
            <a:r>
              <a:rPr lang="cs-CZ" sz="3000" b="1" dirty="0" smtClean="0">
                <a:solidFill>
                  <a:srgbClr val="4AA1EF"/>
                </a:solidFill>
                <a:latin typeface="IBM Plex Sans Light" panose="020B0403050203000203" pitchFamily="34" charset="-18"/>
              </a:rPr>
              <a:t>od 14 let.</a:t>
            </a:r>
          </a:p>
          <a:p>
            <a:pPr>
              <a:lnSpc>
                <a:spcPct val="120000"/>
              </a:lnSpc>
            </a:pPr>
            <a:r>
              <a:rPr lang="cs-CZ" sz="3000" b="1" dirty="0">
                <a:solidFill>
                  <a:srgbClr val="1B3165"/>
                </a:solidFill>
                <a:latin typeface="IBM Plex Sans Light" panose="020B0403050203000203" pitchFamily="34" charset="-18"/>
              </a:rPr>
              <a:t>Zájemci o post hlavního vedoucího „bez debat“ jsou všichni mladší 21 let. </a:t>
            </a:r>
            <a:r>
              <a:rPr lang="cs-CZ" sz="3000" dirty="0">
                <a:solidFill>
                  <a:srgbClr val="1B3165"/>
                </a:solidFill>
                <a:latin typeface="IBM Plex Sans Light" panose="020B0403050203000203" pitchFamily="34" charset="-18"/>
              </a:rPr>
              <a:t>Podíl respondentů odpovídajících „ano, ale“ a „ne“ je ve věkových skupinách prakticky stejný, pouze ve věkové skupině 25+ již prakticky převažují odpovědi „ne“ (a nebo již jsou HV).</a:t>
            </a:r>
          </a:p>
          <a:p>
            <a:pPr>
              <a:lnSpc>
                <a:spcPct val="120000"/>
              </a:lnSpc>
            </a:pPr>
            <a:r>
              <a:rPr lang="cs-CZ" sz="3000" dirty="0">
                <a:solidFill>
                  <a:srgbClr val="1B3165"/>
                </a:solidFill>
                <a:latin typeface="IBM Plex Sans Light" panose="020B0403050203000203" pitchFamily="34" charset="-18"/>
              </a:rPr>
              <a:t>Pohlaví nemá na zájem stát se HV žádný specifický vliv. </a:t>
            </a:r>
          </a:p>
          <a:p>
            <a:pPr>
              <a:lnSpc>
                <a:spcPct val="120000"/>
              </a:lnSpc>
            </a:pPr>
            <a:r>
              <a:rPr lang="cs-CZ" sz="3000" dirty="0" smtClean="0">
                <a:solidFill>
                  <a:srgbClr val="1B3165"/>
                </a:solidFill>
                <a:latin typeface="IBM Plex Sans Light" panose="020B0403050203000203" pitchFamily="34" charset="-18"/>
              </a:rPr>
              <a:t>Pokud </a:t>
            </a:r>
            <a:r>
              <a:rPr lang="cs-CZ" sz="3000" dirty="0">
                <a:solidFill>
                  <a:srgbClr val="1B3165"/>
                </a:solidFill>
                <a:latin typeface="IBM Plex Sans Light" panose="020B0403050203000203" pitchFamily="34" charset="-18"/>
              </a:rPr>
              <a:t>chuť stát se HV respondent má, s vysokou mírou pravděpodobnosti zastává/zastával také roli </a:t>
            </a:r>
            <a:r>
              <a:rPr lang="cs-CZ" sz="3000" b="1" dirty="0">
                <a:solidFill>
                  <a:srgbClr val="1B3165"/>
                </a:solidFill>
                <a:latin typeface="IBM Plex Sans Light" panose="020B0403050203000203" pitchFamily="34" charset="-18"/>
              </a:rPr>
              <a:t>komunikace s rodiči</a:t>
            </a:r>
            <a:r>
              <a:rPr lang="cs-CZ" sz="3000" dirty="0">
                <a:solidFill>
                  <a:srgbClr val="1B3165"/>
                </a:solidFill>
                <a:latin typeface="IBM Plex Sans Light" panose="020B0403050203000203" pitchFamily="34" charset="-18"/>
              </a:rPr>
              <a:t> – již od poměrně mladšího věku. Podobně, je tomu s rolí </a:t>
            </a:r>
            <a:r>
              <a:rPr lang="cs-CZ" sz="3000" b="1" dirty="0">
                <a:solidFill>
                  <a:srgbClr val="1B3165"/>
                </a:solidFill>
                <a:latin typeface="IBM Plex Sans Light" panose="020B0403050203000203" pitchFamily="34" charset="-18"/>
              </a:rPr>
              <a:t>komunikace na sociálních sítích, webu apod.</a:t>
            </a:r>
            <a:r>
              <a:rPr lang="cs-CZ" sz="3000" dirty="0">
                <a:solidFill>
                  <a:srgbClr val="1B3165"/>
                </a:solidFill>
                <a:latin typeface="IBM Plex Sans Light" panose="020B0403050203000203" pitchFamily="34" charset="-18"/>
              </a:rPr>
              <a:t>, byť zde je síla vztahu nižší než v případě komunikace s rodiči. Zároveň se jedná o oblasti s nižším podílem obav z této činnosti oproti ostatním. Proto </a:t>
            </a:r>
            <a:r>
              <a:rPr lang="cs-CZ" sz="3000" b="1" dirty="0">
                <a:solidFill>
                  <a:srgbClr val="1B3165"/>
                </a:solidFill>
                <a:latin typeface="IBM Plex Sans Light" panose="020B0403050203000203" pitchFamily="34" charset="-18"/>
              </a:rPr>
              <a:t>se jedná o vhodné oblasti, kterým by se mohli mladí aspiranti věnovat na začátku své cesty při přípravě na roli HV</a:t>
            </a:r>
            <a:r>
              <a:rPr lang="cs-CZ" sz="3000" dirty="0">
                <a:solidFill>
                  <a:srgbClr val="1B3165"/>
                </a:solidFill>
                <a:latin typeface="IBM Plex Sans Light" panose="020B0403050203000203" pitchFamily="34" charset="-18"/>
              </a:rPr>
              <a:t>. </a:t>
            </a:r>
            <a:r>
              <a:rPr lang="cs-CZ" sz="3000" b="1" dirty="0">
                <a:solidFill>
                  <a:srgbClr val="1B3165"/>
                </a:solidFill>
                <a:latin typeface="IBM Plex Sans Light" panose="020B0403050203000203" pitchFamily="34" charset="-18"/>
              </a:rPr>
              <a:t>Ideálně s patřičnou podporou, a od věku cca 14 let.</a:t>
            </a:r>
            <a:r>
              <a:rPr lang="cs-CZ" sz="3000" dirty="0">
                <a:solidFill>
                  <a:srgbClr val="1B3165"/>
                </a:solidFill>
                <a:latin typeface="IBM Plex Sans Light" panose="020B0403050203000203" pitchFamily="34" charset="-18"/>
              </a:rPr>
              <a:t> </a:t>
            </a:r>
          </a:p>
          <a:p>
            <a:pPr>
              <a:lnSpc>
                <a:spcPct val="120000"/>
              </a:lnSpc>
            </a:pPr>
            <a:r>
              <a:rPr lang="cs-CZ" sz="3000" dirty="0">
                <a:solidFill>
                  <a:srgbClr val="1B3165"/>
                </a:solidFill>
                <a:latin typeface="IBM Plex Sans Light" panose="020B0403050203000203" pitchFamily="34" charset="-18"/>
              </a:rPr>
              <a:t>Mezi těmi, kteří možnost stát se HV připouštějí s „ale“ i „bez debat“ </a:t>
            </a:r>
            <a:r>
              <a:rPr lang="cs-CZ" sz="3000" b="1" dirty="0">
                <a:solidFill>
                  <a:srgbClr val="1B3165"/>
                </a:solidFill>
                <a:latin typeface="IBM Plex Sans Light" panose="020B0403050203000203" pitchFamily="34" charset="-18"/>
              </a:rPr>
              <a:t>existují významně vyšší bariéry (obavy/nechuť) z PR, </a:t>
            </a:r>
            <a:r>
              <a:rPr lang="cs-CZ" sz="3000" b="1" dirty="0" err="1">
                <a:solidFill>
                  <a:srgbClr val="1B3165"/>
                </a:solidFill>
                <a:latin typeface="IBM Plex Sans Light" panose="020B0403050203000203" pitchFamily="34" charset="-18"/>
              </a:rPr>
              <a:t>Fundraisingu</a:t>
            </a:r>
            <a:r>
              <a:rPr lang="cs-CZ" sz="3000" b="1" dirty="0">
                <a:solidFill>
                  <a:srgbClr val="1B3165"/>
                </a:solidFill>
                <a:latin typeface="IBM Plex Sans Light" panose="020B0403050203000203" pitchFamily="34" charset="-18"/>
              </a:rPr>
              <a:t> a komunikace s rodiči</a:t>
            </a:r>
            <a:r>
              <a:rPr lang="cs-CZ" sz="3000" dirty="0">
                <a:solidFill>
                  <a:srgbClr val="1B3165"/>
                </a:solidFill>
                <a:latin typeface="IBM Plex Sans Light" panose="020B0403050203000203" pitchFamily="34" charset="-18"/>
              </a:rPr>
              <a:t> – v těchto oblastech by tedy pravděpodobně </a:t>
            </a:r>
            <a:r>
              <a:rPr lang="cs-CZ" sz="3000" b="1" dirty="0">
                <a:solidFill>
                  <a:srgbClr val="1B3165"/>
                </a:solidFill>
                <a:latin typeface="IBM Plex Sans Light" panose="020B0403050203000203" pitchFamily="34" charset="-18"/>
              </a:rPr>
              <a:t>přivítali největší pomoc buď přímo anebo s překonáním těchto obav</a:t>
            </a:r>
            <a:r>
              <a:rPr lang="cs-CZ" sz="3000" dirty="0">
                <a:solidFill>
                  <a:srgbClr val="1B3165"/>
                </a:solidFill>
                <a:latin typeface="IBM Plex Sans Light" panose="020B0403050203000203" pitchFamily="34" charset="-18"/>
              </a:rPr>
              <a:t>, např. delegováním těchto rolí na jiné členy v oddílu. </a:t>
            </a:r>
            <a:r>
              <a:rPr lang="cs-CZ" sz="3000" dirty="0" smtClean="0">
                <a:solidFill>
                  <a:srgbClr val="1B3165"/>
                </a:solidFill>
                <a:latin typeface="IBM Plex Sans Light" panose="020B0403050203000203" pitchFamily="34" charset="-18"/>
              </a:rPr>
              <a:t>(platí určitý paradox, kdy je to láká, ale bojí se zároveň).</a:t>
            </a:r>
          </a:p>
          <a:p>
            <a:pPr>
              <a:lnSpc>
                <a:spcPct val="120000"/>
              </a:lnSpc>
            </a:pPr>
            <a:r>
              <a:rPr lang="cs-CZ" sz="3000" b="1" dirty="0" smtClean="0">
                <a:solidFill>
                  <a:srgbClr val="1B3165"/>
                </a:solidFill>
                <a:latin typeface="IBM Plex Sans Light" panose="020B0403050203000203" pitchFamily="34" charset="-18"/>
              </a:rPr>
              <a:t>Motivace zájemců jsou </a:t>
            </a:r>
            <a:r>
              <a:rPr lang="cs-CZ" sz="3000" b="1" dirty="0" err="1" smtClean="0">
                <a:solidFill>
                  <a:srgbClr val="1B3165"/>
                </a:solidFill>
                <a:latin typeface="IBM Plex Sans Light" panose="020B0403050203000203" pitchFamily="34" charset="-18"/>
              </a:rPr>
              <a:t>seberozvojové</a:t>
            </a:r>
            <a:r>
              <a:rPr lang="cs-CZ" sz="3000" b="1" dirty="0" smtClean="0">
                <a:solidFill>
                  <a:srgbClr val="1B3165"/>
                </a:solidFill>
                <a:latin typeface="IBM Plex Sans Light" panose="020B0403050203000203" pitchFamily="34" charset="-18"/>
              </a:rPr>
              <a:t> a sociální – tedy chtějí trávit čas s vrstevníky a předávat něco  dalším, prospěch jednotlivce („zářez do životopisu“) není primární motivací.</a:t>
            </a:r>
          </a:p>
        </p:txBody>
      </p:sp>
    </p:spTree>
    <p:extLst>
      <p:ext uri="{BB962C8B-B14F-4D97-AF65-F5344CB8AC3E}">
        <p14:creationId xmlns:p14="http://schemas.microsoft.com/office/powerpoint/2010/main" val="327783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514179" y="460143"/>
            <a:ext cx="9163639" cy="632402"/>
          </a:xfrm>
        </p:spPr>
        <p:txBody>
          <a:bodyPr>
            <a:normAutofit/>
          </a:bodyPr>
          <a:lstStyle/>
          <a:p>
            <a:r>
              <a:rPr lang="cs-CZ" sz="2800" dirty="0" smtClean="0">
                <a:solidFill>
                  <a:srgbClr val="1B3165"/>
                </a:solidFill>
                <a:latin typeface="IBM Plex Sans SemiBold" panose="020B0703050203000203" pitchFamily="34" charset="-18"/>
              </a:rPr>
              <a:t>Zájem o posun v hierarchii dle současných rolí v oddílu</a:t>
            </a:r>
            <a:endParaRPr lang="cs-CZ" sz="2800" dirty="0">
              <a:solidFill>
                <a:srgbClr val="1B3165"/>
              </a:solidFill>
              <a:latin typeface="IBM Plex Sans SemiBold" panose="020B0703050203000203" pitchFamily="34" charset="-18"/>
            </a:endParaRPr>
          </a:p>
        </p:txBody>
      </p:sp>
      <p:sp>
        <p:nvSpPr>
          <p:cNvPr id="3" name="Zástupný symbol pro obsah 2"/>
          <p:cNvSpPr>
            <a:spLocks noGrp="1"/>
          </p:cNvSpPr>
          <p:nvPr>
            <p:ph idx="1"/>
          </p:nvPr>
        </p:nvSpPr>
        <p:spPr/>
        <p:txBody>
          <a:bodyPr/>
          <a:lstStyle/>
          <a:p>
            <a:pPr marL="0" indent="0">
              <a:buNone/>
            </a:pPr>
            <a:endParaRPr lang="cs-CZ" dirty="0" smtClean="0">
              <a:solidFill>
                <a:srgbClr val="FF0000"/>
              </a:solidFill>
            </a:endParaRPr>
          </a:p>
          <a:p>
            <a:pPr marL="514350" indent="-514350">
              <a:buAutoNum type="arabicParenR"/>
            </a:pPr>
            <a:endParaRPr lang="cs-CZ" dirty="0">
              <a:solidFill>
                <a:srgbClr val="FF0000"/>
              </a:solidFill>
            </a:endParaRPr>
          </a:p>
        </p:txBody>
      </p:sp>
      <p:graphicFrame>
        <p:nvGraphicFramePr>
          <p:cNvPr id="4" name="Graf 3"/>
          <p:cNvGraphicFramePr>
            <a:graphicFrameLocks noChangeAspect="1"/>
          </p:cNvGraphicFramePr>
          <p:nvPr>
            <p:extLst>
              <p:ext uri="{D42A27DB-BD31-4B8C-83A1-F6EECF244321}">
                <p14:modId xmlns:p14="http://schemas.microsoft.com/office/powerpoint/2010/main" val="1833500813"/>
              </p:ext>
            </p:extLst>
          </p:nvPr>
        </p:nvGraphicFramePr>
        <p:xfrm>
          <a:off x="6090106" y="2021294"/>
          <a:ext cx="4745714"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 4"/>
          <p:cNvGraphicFramePr>
            <a:graphicFrameLocks noChangeAspect="1"/>
          </p:cNvGraphicFramePr>
          <p:nvPr>
            <p:extLst>
              <p:ext uri="{D42A27DB-BD31-4B8C-83A1-F6EECF244321}">
                <p14:modId xmlns:p14="http://schemas.microsoft.com/office/powerpoint/2010/main" val="1687082983"/>
              </p:ext>
            </p:extLst>
          </p:nvPr>
        </p:nvGraphicFramePr>
        <p:xfrm>
          <a:off x="838200" y="2021294"/>
          <a:ext cx="4733926"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3678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82367" y="460143"/>
            <a:ext cx="6027264" cy="632402"/>
          </a:xfrm>
        </p:spPr>
        <p:txBody>
          <a:bodyPr>
            <a:normAutofit/>
          </a:bodyPr>
          <a:lstStyle/>
          <a:p>
            <a:r>
              <a:rPr lang="cs-CZ" sz="2800" dirty="0" smtClean="0">
                <a:solidFill>
                  <a:srgbClr val="1B3165"/>
                </a:solidFill>
                <a:latin typeface="IBM Plex Sans SemiBold" panose="020B0703050203000203" pitchFamily="34" charset="-18"/>
              </a:rPr>
              <a:t>Zájem o posun v hierarchii dle věku</a:t>
            </a:r>
            <a:endParaRPr lang="cs-CZ" sz="2800" dirty="0">
              <a:solidFill>
                <a:srgbClr val="1B3165"/>
              </a:solidFill>
              <a:latin typeface="IBM Plex Sans SemiBold" panose="020B0703050203000203" pitchFamily="34" charset="-18"/>
            </a:endParaRPr>
          </a:p>
        </p:txBody>
      </p:sp>
      <p:sp>
        <p:nvSpPr>
          <p:cNvPr id="3" name="Zástupný symbol pro obsah 2"/>
          <p:cNvSpPr>
            <a:spLocks noGrp="1"/>
          </p:cNvSpPr>
          <p:nvPr>
            <p:ph idx="1"/>
          </p:nvPr>
        </p:nvSpPr>
        <p:spPr/>
        <p:txBody>
          <a:bodyPr/>
          <a:lstStyle/>
          <a:p>
            <a:pPr marL="0" indent="0">
              <a:buNone/>
            </a:pPr>
            <a:endParaRPr lang="cs-CZ" dirty="0" smtClean="0">
              <a:solidFill>
                <a:srgbClr val="FF0000"/>
              </a:solidFill>
            </a:endParaRPr>
          </a:p>
          <a:p>
            <a:pPr marL="514350" indent="-514350">
              <a:buAutoNum type="arabicParenR"/>
            </a:pPr>
            <a:endParaRPr lang="cs-CZ" dirty="0">
              <a:solidFill>
                <a:srgbClr val="FF0000"/>
              </a:solidFill>
            </a:endParaRPr>
          </a:p>
        </p:txBody>
      </p:sp>
      <p:graphicFrame>
        <p:nvGraphicFramePr>
          <p:cNvPr id="6" name="Graf 5"/>
          <p:cNvGraphicFramePr>
            <a:graphicFrameLocks noChangeAspect="1"/>
          </p:cNvGraphicFramePr>
          <p:nvPr>
            <p:extLst>
              <p:ext uri="{D42A27DB-BD31-4B8C-83A1-F6EECF244321}">
                <p14:modId xmlns:p14="http://schemas.microsoft.com/office/powerpoint/2010/main" val="1468358470"/>
              </p:ext>
            </p:extLst>
          </p:nvPr>
        </p:nvGraphicFramePr>
        <p:xfrm>
          <a:off x="838200" y="2021294"/>
          <a:ext cx="5299170" cy="396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p:cNvGraphicFramePr>
            <a:graphicFrameLocks noChangeAspect="1"/>
          </p:cNvGraphicFramePr>
          <p:nvPr>
            <p:extLst>
              <p:ext uri="{D42A27DB-BD31-4B8C-83A1-F6EECF244321}">
                <p14:modId xmlns:p14="http://schemas.microsoft.com/office/powerpoint/2010/main" val="2899332201"/>
              </p:ext>
            </p:extLst>
          </p:nvPr>
        </p:nvGraphicFramePr>
        <p:xfrm>
          <a:off x="6420306" y="2021294"/>
          <a:ext cx="4650558" cy="39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589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4817" y="506527"/>
            <a:ext cx="4180002" cy="2246100"/>
          </a:xfrm>
        </p:spPr>
        <p:txBody>
          <a:bodyPr>
            <a:normAutofit fontScale="90000"/>
          </a:bodyPr>
          <a:lstStyle/>
          <a:p>
            <a:r>
              <a:rPr lang="cs-CZ" dirty="0" smtClean="0">
                <a:solidFill>
                  <a:srgbClr val="659326"/>
                </a:solidFill>
                <a:latin typeface="IBM Plex Sans Medium" panose="020B0603050203000203" pitchFamily="34" charset="-18"/>
              </a:rPr>
              <a:t>Typy činností, které jsou vnímány jako bariéry</a:t>
            </a:r>
            <a:endParaRPr lang="cs-CZ" dirty="0">
              <a:solidFill>
                <a:srgbClr val="659326"/>
              </a:solidFill>
              <a:latin typeface="IBM Plex Sans Medium" panose="020B0603050203000203" pitchFamily="34" charset="-18"/>
            </a:endParaRPr>
          </a:p>
        </p:txBody>
      </p:sp>
      <p:sp>
        <p:nvSpPr>
          <p:cNvPr id="3" name="Obdélník 2"/>
          <p:cNvSpPr/>
          <p:nvPr/>
        </p:nvSpPr>
        <p:spPr>
          <a:xfrm>
            <a:off x="714817" y="3029294"/>
            <a:ext cx="3657600" cy="2800767"/>
          </a:xfrm>
          <a:prstGeom prst="rect">
            <a:avLst/>
          </a:prstGeom>
        </p:spPr>
        <p:txBody>
          <a:bodyPr wrap="square">
            <a:spAutoFit/>
          </a:bodyPr>
          <a:lstStyle/>
          <a:p>
            <a:pPr>
              <a:defRPr sz="1400" b="0" i="0" u="none" strike="noStrike" kern="1200" spc="0" baseline="0">
                <a:solidFill>
                  <a:sysClr val="windowText" lastClr="000000">
                    <a:lumMod val="65000"/>
                    <a:lumOff val="35000"/>
                  </a:sysClr>
                </a:solidFill>
                <a:latin typeface="+mn-lt"/>
                <a:ea typeface="+mn-ea"/>
                <a:cs typeface="+mn-cs"/>
              </a:defRPr>
            </a:pPr>
            <a:r>
              <a:rPr lang="en-US" sz="1100" dirty="0" err="1" smtClean="0">
                <a:solidFill>
                  <a:srgbClr val="1B3165"/>
                </a:solidFill>
                <a:latin typeface="IBM Plex Sans Light" panose="020B0403050203000203" pitchFamily="34" charset="-18"/>
              </a:rPr>
              <a:t>Typy</a:t>
            </a:r>
            <a:r>
              <a:rPr lang="en-US" sz="1100" dirty="0" smtClean="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činností</a:t>
            </a:r>
            <a:r>
              <a:rPr lang="en-US" sz="1100" dirty="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kterých</a:t>
            </a:r>
            <a:r>
              <a:rPr lang="en-US" sz="1100" dirty="0">
                <a:solidFill>
                  <a:srgbClr val="1B3165"/>
                </a:solidFill>
                <a:latin typeface="IBM Plex Sans Light" panose="020B0403050203000203" pitchFamily="34" charset="-18"/>
              </a:rPr>
              <a:t> se </a:t>
            </a:r>
            <a:r>
              <a:rPr lang="en-US" sz="1100" dirty="0" err="1">
                <a:solidFill>
                  <a:srgbClr val="1B3165"/>
                </a:solidFill>
                <a:latin typeface="IBM Plex Sans Light" panose="020B0403050203000203" pitchFamily="34" charset="-18"/>
              </a:rPr>
              <a:t>mladí</a:t>
            </a:r>
            <a:r>
              <a:rPr lang="en-US" sz="1100" dirty="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lidé</a:t>
            </a:r>
            <a:r>
              <a:rPr lang="en-US" sz="1100" dirty="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obávají</a:t>
            </a:r>
            <a:r>
              <a:rPr lang="cs-CZ" sz="1100" dirty="0">
                <a:solidFill>
                  <a:srgbClr val="1B3165"/>
                </a:solidFill>
                <a:latin typeface="IBM Plex Sans Light" panose="020B0403050203000203" pitchFamily="34" charset="-18"/>
              </a:rPr>
              <a:t> nebo jim vadí,</a:t>
            </a:r>
            <a:r>
              <a:rPr lang="en-US" sz="1100" dirty="0">
                <a:solidFill>
                  <a:srgbClr val="1B3165"/>
                </a:solidFill>
                <a:latin typeface="IBM Plex Sans Light" panose="020B0403050203000203" pitchFamily="34" charset="-18"/>
              </a:rPr>
              <a:t> </a:t>
            </a:r>
            <a:r>
              <a:rPr lang="cs-CZ" sz="1100" dirty="0" smtClean="0">
                <a:solidFill>
                  <a:srgbClr val="1B3165"/>
                </a:solidFill>
                <a:latin typeface="IBM Plex Sans Light" panose="020B0403050203000203" pitchFamily="34" charset="-18"/>
              </a:rPr>
              <a:t>nedělají je rádi </a:t>
            </a:r>
            <a:r>
              <a:rPr lang="en-US" sz="1100" dirty="0" smtClean="0">
                <a:solidFill>
                  <a:srgbClr val="1B3165"/>
                </a:solidFill>
                <a:latin typeface="IBM Plex Sans Light" panose="020B0403050203000203" pitchFamily="34" charset="-18"/>
              </a:rPr>
              <a:t>a </a:t>
            </a:r>
            <a:r>
              <a:rPr lang="en-US" sz="1100" dirty="0" err="1">
                <a:solidFill>
                  <a:srgbClr val="1B3165"/>
                </a:solidFill>
                <a:latin typeface="IBM Plex Sans Light" panose="020B0403050203000203" pitchFamily="34" charset="-18"/>
              </a:rPr>
              <a:t>které</a:t>
            </a:r>
            <a:r>
              <a:rPr lang="en-US" sz="1100" dirty="0">
                <a:solidFill>
                  <a:srgbClr val="1B3165"/>
                </a:solidFill>
                <a:latin typeface="IBM Plex Sans Light" panose="020B0403050203000203" pitchFamily="34" charset="-18"/>
              </a:rPr>
              <a:t> </a:t>
            </a:r>
            <a:r>
              <a:rPr lang="en-US" sz="1100" dirty="0" err="1" smtClean="0">
                <a:solidFill>
                  <a:srgbClr val="1B3165"/>
                </a:solidFill>
                <a:latin typeface="IBM Plex Sans Light" panose="020B0403050203000203" pitchFamily="34" charset="-18"/>
              </a:rPr>
              <a:t>jim</a:t>
            </a:r>
            <a:r>
              <a:rPr lang="cs-CZ" sz="1100" dirty="0" smtClean="0">
                <a:solidFill>
                  <a:srgbClr val="1B3165"/>
                </a:solidFill>
                <a:latin typeface="IBM Plex Sans Light" panose="020B0403050203000203" pitchFamily="34" charset="-18"/>
              </a:rPr>
              <a:t> tak</a:t>
            </a:r>
            <a:r>
              <a:rPr lang="en-US" sz="1100" dirty="0" smtClean="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brání</a:t>
            </a:r>
            <a:r>
              <a:rPr lang="en-US" sz="1100" dirty="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více</a:t>
            </a:r>
            <a:r>
              <a:rPr lang="en-US" sz="1100" dirty="0">
                <a:solidFill>
                  <a:srgbClr val="1B3165"/>
                </a:solidFill>
                <a:latin typeface="IBM Plex Sans Light" panose="020B0403050203000203" pitchFamily="34" charset="-18"/>
              </a:rPr>
              <a:t> se </a:t>
            </a:r>
            <a:r>
              <a:rPr lang="en-US" sz="1100" dirty="0" err="1" smtClean="0">
                <a:solidFill>
                  <a:srgbClr val="1B3165"/>
                </a:solidFill>
                <a:latin typeface="IBM Plex Sans Light" panose="020B0403050203000203" pitchFamily="34" charset="-18"/>
              </a:rPr>
              <a:t>zapoj</a:t>
            </a:r>
            <a:r>
              <a:rPr lang="cs-CZ" sz="1100" dirty="0" err="1" smtClean="0">
                <a:solidFill>
                  <a:srgbClr val="1B3165"/>
                </a:solidFill>
                <a:latin typeface="IBM Plex Sans Light" panose="020B0403050203000203" pitchFamily="34" charset="-18"/>
              </a:rPr>
              <a:t>ovat</a:t>
            </a:r>
            <a:r>
              <a:rPr lang="en-US" sz="1100" dirty="0" smtClean="0">
                <a:solidFill>
                  <a:srgbClr val="1B3165"/>
                </a:solidFill>
                <a:latin typeface="IBM Plex Sans Light" panose="020B0403050203000203" pitchFamily="34" charset="-18"/>
              </a:rPr>
              <a:t> </a:t>
            </a:r>
            <a:r>
              <a:rPr lang="en-US" sz="1100" dirty="0">
                <a:solidFill>
                  <a:srgbClr val="1B3165"/>
                </a:solidFill>
                <a:latin typeface="IBM Plex Sans Light" panose="020B0403050203000203" pitchFamily="34" charset="-18"/>
              </a:rPr>
              <a:t>do </a:t>
            </a:r>
            <a:r>
              <a:rPr lang="en-US" sz="1100" dirty="0" err="1">
                <a:solidFill>
                  <a:srgbClr val="1B3165"/>
                </a:solidFill>
                <a:latin typeface="IBM Plex Sans Light" panose="020B0403050203000203" pitchFamily="34" charset="-18"/>
              </a:rPr>
              <a:t>vedení</a:t>
            </a:r>
            <a:r>
              <a:rPr lang="en-US" sz="1100" dirty="0">
                <a:solidFill>
                  <a:srgbClr val="1B3165"/>
                </a:solidFill>
                <a:latin typeface="IBM Plex Sans Light" panose="020B0403050203000203" pitchFamily="34" charset="-18"/>
              </a:rPr>
              <a:t> </a:t>
            </a:r>
            <a:r>
              <a:rPr lang="en-US" sz="1100" dirty="0" err="1">
                <a:solidFill>
                  <a:srgbClr val="1B3165"/>
                </a:solidFill>
                <a:latin typeface="IBM Plex Sans Light" panose="020B0403050203000203" pitchFamily="34" charset="-18"/>
              </a:rPr>
              <a:t>oddílů</a:t>
            </a:r>
            <a:r>
              <a:rPr lang="en-US" sz="1100" dirty="0" smtClean="0">
                <a:solidFill>
                  <a:srgbClr val="1B3165"/>
                </a:solidFill>
                <a:latin typeface="IBM Plex Sans Light" panose="020B0403050203000203" pitchFamily="34" charset="-18"/>
              </a:rPr>
              <a:t>.</a:t>
            </a:r>
            <a:endParaRPr lang="cs-CZ" sz="1100" dirty="0" smtClean="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smtClean="0">
                <a:solidFill>
                  <a:srgbClr val="1B3165"/>
                </a:solidFill>
                <a:latin typeface="IBM Plex Sans Light" panose="020B0403050203000203" pitchFamily="34" charset="-18"/>
              </a:rPr>
              <a:t>Seřazeno sestupně dle věkové skupiny 14 – 18 let.</a:t>
            </a: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smtClean="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a:solidFill>
                  <a:srgbClr val="1B3165"/>
                </a:solidFill>
                <a:latin typeface="IBM Plex Sans Light" panose="020B0403050203000203" pitchFamily="34" charset="-18"/>
              </a:rPr>
              <a:t>Kvantitativní zjištění v % platné pro respondenty šetření</a:t>
            </a: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a:solidFill>
                  <a:srgbClr val="1B3165"/>
                </a:solidFill>
                <a:latin typeface="IBM Plex Sans Light" panose="020B0403050203000203" pitchFamily="34" charset="-18"/>
              </a:rPr>
              <a:t>U bariér označených: </a:t>
            </a:r>
            <a:endParaRPr lang="cs-CZ" sz="1100" dirty="0" smtClean="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a:solidFill>
                  <a:srgbClr val="1B3165"/>
                </a:solidFill>
                <a:latin typeface="IBM Plex Sans Light" panose="020B0403050203000203" pitchFamily="34" charset="-18"/>
              </a:rPr>
              <a:t>* rozdíly možné zevšeobecnit na celou organizaci</a:t>
            </a: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smtClean="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smtClean="0">
                <a:solidFill>
                  <a:srgbClr val="1B3165"/>
                </a:solidFill>
                <a:latin typeface="IBM Plex Sans Light" panose="020B0403050203000203" pitchFamily="34" charset="-18"/>
              </a:rPr>
              <a:t>** rozdíly platné </a:t>
            </a:r>
            <a:r>
              <a:rPr lang="cs-CZ" sz="1100" dirty="0">
                <a:solidFill>
                  <a:srgbClr val="1B3165"/>
                </a:solidFill>
                <a:latin typeface="IBM Plex Sans Light" panose="020B0403050203000203" pitchFamily="34" charset="-18"/>
              </a:rPr>
              <a:t>prakticky beze zbytku</a:t>
            </a:r>
          </a:p>
          <a:p>
            <a:pPr>
              <a:defRPr sz="1400" b="0" i="0" u="none" strike="noStrike" kern="1200" spc="0" baseline="0">
                <a:solidFill>
                  <a:sysClr val="windowText" lastClr="000000">
                    <a:lumMod val="65000"/>
                    <a:lumOff val="35000"/>
                  </a:sysClr>
                </a:solidFill>
                <a:latin typeface="+mn-lt"/>
                <a:ea typeface="+mn-ea"/>
                <a:cs typeface="+mn-cs"/>
              </a:defRPr>
            </a:pPr>
            <a:endParaRPr lang="cs-CZ" sz="1100" dirty="0" smtClean="0">
              <a:solidFill>
                <a:srgbClr val="1B3165"/>
              </a:solidFill>
              <a:latin typeface="IBM Plex Sans Light" panose="020B0403050203000203" pitchFamily="34" charset="-18"/>
            </a:endParaRPr>
          </a:p>
          <a:p>
            <a:pPr>
              <a:defRPr sz="1400" b="0" i="0" u="none" strike="noStrike" kern="1200" spc="0" baseline="0">
                <a:solidFill>
                  <a:sysClr val="windowText" lastClr="000000">
                    <a:lumMod val="65000"/>
                    <a:lumOff val="35000"/>
                  </a:sysClr>
                </a:solidFill>
                <a:latin typeface="+mn-lt"/>
                <a:ea typeface="+mn-ea"/>
                <a:cs typeface="+mn-cs"/>
              </a:defRPr>
            </a:pPr>
            <a:r>
              <a:rPr lang="cs-CZ" sz="1100" dirty="0" smtClean="0">
                <a:solidFill>
                  <a:srgbClr val="1B3165"/>
                </a:solidFill>
                <a:latin typeface="IBM Plex Sans Light" panose="020B0403050203000203" pitchFamily="34" charset="-18"/>
              </a:rPr>
              <a:t>+ </a:t>
            </a:r>
            <a:r>
              <a:rPr lang="cs-CZ" sz="1100" dirty="0">
                <a:solidFill>
                  <a:srgbClr val="1B3165"/>
                </a:solidFill>
                <a:latin typeface="IBM Plex Sans Light" panose="020B0403050203000203" pitchFamily="34" charset="-18"/>
              </a:rPr>
              <a:t>je možné zevšeobecnit s </a:t>
            </a:r>
            <a:r>
              <a:rPr lang="cs-CZ" sz="1100" dirty="0" smtClean="0">
                <a:solidFill>
                  <a:srgbClr val="1B3165"/>
                </a:solidFill>
                <a:latin typeface="IBM Plex Sans Light" panose="020B0403050203000203" pitchFamily="34" charset="-18"/>
              </a:rPr>
              <a:t>minimálně 90</a:t>
            </a:r>
            <a:r>
              <a:rPr lang="en-US" sz="1100" dirty="0" smtClean="0">
                <a:solidFill>
                  <a:srgbClr val="1B3165"/>
                </a:solidFill>
                <a:latin typeface="IBM Plex Sans Light" panose="020B0403050203000203" pitchFamily="34" charset="-18"/>
              </a:rPr>
              <a:t>%</a:t>
            </a:r>
            <a:r>
              <a:rPr lang="cs-CZ" sz="1100" dirty="0" smtClean="0">
                <a:solidFill>
                  <a:srgbClr val="1B3165"/>
                </a:solidFill>
                <a:latin typeface="IBM Plex Sans Light" panose="020B0403050203000203" pitchFamily="34" charset="-18"/>
              </a:rPr>
              <a:t> </a:t>
            </a:r>
            <a:r>
              <a:rPr lang="cs-CZ" sz="1100" dirty="0">
                <a:solidFill>
                  <a:srgbClr val="1B3165"/>
                </a:solidFill>
                <a:latin typeface="IBM Plex Sans Light" panose="020B0403050203000203" pitchFamily="34" charset="-18"/>
              </a:rPr>
              <a:t>pravděpodobností na celou </a:t>
            </a:r>
            <a:r>
              <a:rPr lang="cs-CZ" sz="1100" dirty="0" smtClean="0">
                <a:solidFill>
                  <a:srgbClr val="1B3165"/>
                </a:solidFill>
                <a:latin typeface="IBM Plex Sans Light" panose="020B0403050203000203" pitchFamily="34" charset="-18"/>
              </a:rPr>
              <a:t>organizaci</a:t>
            </a:r>
            <a:endParaRPr lang="cs-CZ" sz="1100" dirty="0">
              <a:solidFill>
                <a:srgbClr val="1B3165"/>
              </a:solidFill>
              <a:latin typeface="IBM Plex Sans Light" panose="020B0403050203000203" pitchFamily="34" charset="-18"/>
            </a:endParaRPr>
          </a:p>
        </p:txBody>
      </p:sp>
      <p:graphicFrame>
        <p:nvGraphicFramePr>
          <p:cNvPr id="7" name="Graf 6"/>
          <p:cNvGraphicFramePr>
            <a:graphicFrameLocks/>
          </p:cNvGraphicFramePr>
          <p:nvPr>
            <p:extLst>
              <p:ext uri="{D42A27DB-BD31-4B8C-83A1-F6EECF244321}">
                <p14:modId xmlns:p14="http://schemas.microsoft.com/office/powerpoint/2010/main" val="3948600710"/>
              </p:ext>
            </p:extLst>
          </p:nvPr>
        </p:nvGraphicFramePr>
        <p:xfrm>
          <a:off x="5557003" y="506527"/>
          <a:ext cx="5810250" cy="6243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389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728383"/>
          </a:xfrm>
        </p:spPr>
        <p:txBody>
          <a:bodyPr>
            <a:normAutofit/>
          </a:bodyPr>
          <a:lstStyle/>
          <a:p>
            <a:r>
              <a:rPr lang="cs-CZ" b="1" dirty="0">
                <a:solidFill>
                  <a:srgbClr val="C00000"/>
                </a:solidFill>
                <a:latin typeface="IBM Plex Sans Medium" panose="020B0603050203000203" pitchFamily="34" charset="-18"/>
              </a:rPr>
              <a:t>Co by pomohlo překonat vlastní obavy</a:t>
            </a:r>
            <a:r>
              <a:rPr lang="cs-CZ" b="1" dirty="0" smtClean="0">
                <a:solidFill>
                  <a:srgbClr val="C00000"/>
                </a:solidFill>
                <a:latin typeface="IBM Plex Sans Medium" panose="020B0603050203000203" pitchFamily="34" charset="-18"/>
              </a:rPr>
              <a:t>?</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701297409"/>
              </p:ext>
            </p:extLst>
          </p:nvPr>
        </p:nvGraphicFramePr>
        <p:xfrm>
          <a:off x="1124930" y="1244338"/>
          <a:ext cx="9536785" cy="53355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4600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1775</TotalTime>
  <Words>2704</Words>
  <Application>Microsoft Office PowerPoint</Application>
  <PresentationFormat>Širokoúhlá obrazovka</PresentationFormat>
  <Paragraphs>136</Paragraphs>
  <Slides>18</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18</vt:i4>
      </vt:variant>
    </vt:vector>
  </HeadingPairs>
  <TitlesOfParts>
    <vt:vector size="27" baseType="lpstr">
      <vt:lpstr>Arial</vt:lpstr>
      <vt:lpstr>Calibri</vt:lpstr>
      <vt:lpstr>Calibri Light</vt:lpstr>
      <vt:lpstr>IBM Plex Sans</vt:lpstr>
      <vt:lpstr>IBM Plex Sans Light</vt:lpstr>
      <vt:lpstr>IBM Plex Sans Medium</vt:lpstr>
      <vt:lpstr>IBM Plex Sans SemiBold</vt:lpstr>
      <vt:lpstr>Times New Roman</vt:lpstr>
      <vt:lpstr>Motiv Office</vt:lpstr>
      <vt:lpstr>Prezentace aplikace PowerPoint</vt:lpstr>
      <vt:lpstr>Prezentace aplikace PowerPoint</vt:lpstr>
      <vt:lpstr>56% respondentů se chce v oddílové hierarchii posunout, nicméně většinou jsou se svojí rolí spokojeni (89%)</vt:lpstr>
      <vt:lpstr>Prezentace aplikace PowerPoint</vt:lpstr>
      <vt:lpstr>Nástupnictví</vt:lpstr>
      <vt:lpstr>Zájem o posun v hierarchii dle současných rolí v oddílu</vt:lpstr>
      <vt:lpstr>Zájem o posun v hierarchii dle věku</vt:lpstr>
      <vt:lpstr>Typy činností, které jsou vnímány jako bariéry</vt:lpstr>
      <vt:lpstr>Co by pomohlo překonat vlastní obavy?</vt:lpstr>
      <vt:lpstr>Vybráno z odpovědí respondentů...  Pro zamyšlení, pobavení, koprnění...</vt:lpstr>
      <vt:lpstr>Jsou pro tebe tyto akce přínosné? Inspirují tě? Napiš vlastními slovy: </vt:lpstr>
      <vt:lpstr>Napiš své nápady, vyjmenuj akce, které bys chtěl/a s tomíky zažít</vt:lpstr>
      <vt:lpstr>Popiš vlastními slovy, jaký je u vás způsob rozhodování</vt:lpstr>
      <vt:lpstr>Vlastní komentáře k obměně vedení v oddílech, kde působí pouze jeden hlavní vedoucí a vedoucí</vt:lpstr>
      <vt:lpstr>Spokojenost s vlastní pozicí v oddíle</vt:lpstr>
      <vt:lpstr>ANO, chtěl/a bych se posunout výše ve vedení oddílu. (oddílové hierarchii), ALE...</vt:lpstr>
      <vt:lpstr>NE, nechci se posunout výše ve vedení oddílu, protože... Uveď stručně případně jiné motivace, postřehy, kladné i záporné</vt:lpstr>
      <vt:lpstr>Děkujeme za pozornost a diskuzi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 Husák</dc:creator>
  <cp:lastModifiedBy>Jan Husák</cp:lastModifiedBy>
  <cp:revision>75</cp:revision>
  <dcterms:created xsi:type="dcterms:W3CDTF">2020-01-12T09:41:01Z</dcterms:created>
  <dcterms:modified xsi:type="dcterms:W3CDTF">2020-01-14T13:22:40Z</dcterms:modified>
</cp:coreProperties>
</file>